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8" r:id="rId60"/>
    <p:sldId id="319" r:id="rId61"/>
    <p:sldId id="320" r:id="rId62"/>
    <p:sldId id="321" r:id="rId63"/>
    <p:sldId id="322" r:id="rId64"/>
    <p:sldId id="324" r:id="rId65"/>
    <p:sldId id="326" r:id="rId6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01"/>
  </p:normalViewPr>
  <p:slideViewPr>
    <p:cSldViewPr snapToGrid="0">
      <p:cViewPr varScale="1">
        <p:scale>
          <a:sx n="55" d="100"/>
          <a:sy n="55" d="100"/>
        </p:scale>
        <p:origin x="68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xfrm>
            <a:off x="1143000" y="685800"/>
            <a:ext cx="4572000" cy="3429000"/>
          </a:xfrm>
          <a:prstGeom prst="rect">
            <a:avLst/>
          </a:prstGeom>
        </p:spPr>
        <p:txBody>
          <a:bodyPr/>
          <a:lstStyle/>
          <a:p>
            <a:endParaRPr/>
          </a:p>
        </p:txBody>
      </p:sp>
      <p:sp>
        <p:nvSpPr>
          <p:cNvPr id="184" name="Shape 18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mundyreimer.github.io/blog/free-energy-principle"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jaredtumiel.github.io/blog/2020/08/08/free-energy1.html"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https://mundyreimer.github.io/blog/free-energy-principl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mpatacchiola.github.io/blog/2021/01/25/intro-variational-inference.html" TargetMode="External"/><Relationship Id="rId2" Type="http://schemas.openxmlformats.org/officeDocument/2006/relationships/slide" Target="../slides/slide63.xml"/><Relationship Id="rId1" Type="http://schemas.openxmlformats.org/officeDocument/2006/relationships/notesMaster" Target="../notesMasters/notesMaster1.xml"/><Relationship Id="rId4" Type="http://schemas.openxmlformats.org/officeDocument/2006/relationships/hyperlink" Target="https://lips.cs.princeton.edu/the-elbo-without-jensen-or-kl/"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r>
              <a:t>Premise: basis for a theory or statement or proposition in an argument</a:t>
            </a:r>
          </a:p>
          <a:p>
            <a:endParaRPr/>
          </a:p>
          <a:p>
            <a:r>
              <a:t>Forward models: Bottom-up: estimating the effects, knowing the causes</a:t>
            </a:r>
          </a:p>
          <a:p>
            <a:endParaRPr/>
          </a:p>
          <a:p>
            <a:r>
              <a:t>Model inversion: Top-down: estimating the causes, knowing the effects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Shape 490"/>
          <p:cNvSpPr>
            <a:spLocks noGrp="1" noRot="1" noChangeAspect="1"/>
          </p:cNvSpPr>
          <p:nvPr>
            <p:ph type="sldImg"/>
          </p:nvPr>
        </p:nvSpPr>
        <p:spPr>
          <a:prstGeom prst="rect">
            <a:avLst/>
          </a:prstGeom>
        </p:spPr>
        <p:txBody>
          <a:bodyPr/>
          <a:lstStyle/>
          <a:p>
            <a:endParaRPr/>
          </a:p>
        </p:txBody>
      </p:sp>
      <p:sp>
        <p:nvSpPr>
          <p:cNvPr id="491" name="Shape 491"/>
          <p:cNvSpPr>
            <a:spLocks noGrp="1"/>
          </p:cNvSpPr>
          <p:nvPr>
            <p:ph type="body" sz="quarter" idx="1"/>
          </p:nvPr>
        </p:nvSpPr>
        <p:spPr>
          <a:prstGeom prst="rect">
            <a:avLst/>
          </a:prstGeom>
        </p:spPr>
        <p:txBody>
          <a:bodyPr/>
          <a:lstStyle/>
          <a:p>
            <a:r>
              <a:t> there are two different approaches to solve the inverse problem: frequentism and Bayesianism. </a:t>
            </a:r>
          </a:p>
          <a:p>
            <a:endParaRPr/>
          </a:p>
          <a:p>
            <a:r>
              <a:t>In the Bayesian framework the probability is never just a frequency (single value), but a distribution of possible values.  </a:t>
            </a:r>
          </a:p>
          <a:p>
            <a:endParaRPr/>
          </a:p>
          <a:p>
            <a:endParaRPr/>
          </a:p>
          <a:p>
            <a:r>
              <a:t> Fundamentally, the disagreement between frequentists and Bayesians concerns the definition of probability.</a:t>
            </a:r>
          </a:p>
          <a:p>
            <a:endParaRPr/>
          </a:p>
          <a:p>
            <a:r>
              <a:t>For frequentists, probability only has meaning in terms of a limiting case of repeated measurements.</a:t>
            </a:r>
          </a:p>
          <a:p>
            <a:r>
              <a:t>That is, if I measure the photon flux F from a given star, then measure it again, then again, and so on, each time I will get a slightly different answer due to the statistical error of my measuring device. In the limit of a large number of measurements, the frequency of any given value indicates the probability of measuring that value. For frequentists probabilities are fundamentally related to frequencies of events. This means, for example, that in a strict frequentist view, it is meaningless to talk about the probability of the true flux of the star: the true flux is (by definition) a single fixed value, and to talk about a frequency distribution for a fixed value is nonsense.</a:t>
            </a:r>
          </a:p>
          <a:p>
            <a:r>
              <a:t> </a:t>
            </a:r>
          </a:p>
          <a:p>
            <a:r>
              <a:t>For Bayesians, the concept of probability is extended to cover degrees of certainty about statements. Say a Bayesian claims to measure the flux F of a star with some probability P(F): that probability can certainly be estimated from frequencies in the limit of a large number of repeated experiments, but this is not fundamental. The probability is a statement of my knowledge of what the measurement result will be. For Bayesians, probabilities are fundamentally related to our own knowledge about an event. This means, for example, that in a Bayesian view, we can meaningfully talk about the probability that the true flux of a star lies in a given range. That probability codifies our knowledge of the value based on prior information and/or available data.</a:t>
            </a:r>
          </a:p>
          <a:p>
            <a:endParaRPr/>
          </a:p>
          <a:p>
            <a:endParaRPr/>
          </a:p>
          <a:p>
            <a:r>
              <a:t>We'll make the reasonable assumption that errors are Gaussian. In a Frequentist perspective, error is the standard deviation of the result of a single measurement event in the limit of repetitions of *that event*. In the Bayesian perspective, error is the standard deviation of the (Gaussian) probability distribution describing our knowledge of that particular measurement given its observed value)</a:t>
            </a:r>
          </a:p>
          <a:p>
            <a:endParaRPr/>
          </a:p>
          <a:p>
            <a:endParaRPr/>
          </a:p>
          <a:p>
            <a:r>
              <a:t>Frequentist probability defines an event's probability as the limit of its relative frequency in a large number of trials.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Shape 511"/>
          <p:cNvSpPr>
            <a:spLocks noGrp="1" noRot="1" noChangeAspect="1"/>
          </p:cNvSpPr>
          <p:nvPr>
            <p:ph type="sldImg"/>
          </p:nvPr>
        </p:nvSpPr>
        <p:spPr>
          <a:prstGeom prst="rect">
            <a:avLst/>
          </a:prstGeom>
        </p:spPr>
        <p:txBody>
          <a:bodyPr/>
          <a:lstStyle/>
          <a:p>
            <a:endParaRPr/>
          </a:p>
        </p:txBody>
      </p:sp>
      <p:sp>
        <p:nvSpPr>
          <p:cNvPr id="512" name="Shape 512"/>
          <p:cNvSpPr>
            <a:spLocks noGrp="1"/>
          </p:cNvSpPr>
          <p:nvPr>
            <p:ph type="body" sz="quarter" idx="1"/>
          </p:nvPr>
        </p:nvSpPr>
        <p:spPr>
          <a:prstGeom prst="rect">
            <a:avLst/>
          </a:prstGeom>
        </p:spPr>
        <p:txBody>
          <a:bodyPr/>
          <a:lstStyle/>
          <a:p>
            <a:r>
              <a:t>The likelihood function is the probability of obtaining the set of observed data, with a given set of parameter values. The set of parameters which maximizes the likelihood function is called the maximum likelihood estimator (MLE).</a:t>
            </a:r>
          </a:p>
          <a:p>
            <a:endParaRPr/>
          </a:p>
          <a:p>
            <a:r>
              <a:t>If the error residuals  are assumed to be uncorrelated and normally distributed  (the measurement errors are uncorrelated with Gaussian distribution) the MLE assesses the quality of estimated parameters by maximizing the likelihood function (or equivalently the log-likelihood function which is easier to work mathematically). </a:t>
            </a:r>
          </a:p>
          <a:p>
            <a:endParaRPr/>
          </a:p>
          <a:p>
            <a:endParaRPr/>
          </a:p>
          <a:p>
            <a:r>
              <a:t>Since the error terms are assumed to be independent, the combined likelihood of all the measurements can be written as a product. </a:t>
            </a:r>
          </a:p>
          <a:p>
            <a:endParaRPr/>
          </a:p>
          <a:p>
            <a:r>
              <a:t>maximizing the likelihood is equivalent to maximizing the log-likelihood function. </a:t>
            </a:r>
          </a:p>
          <a:p>
            <a:endParaRPr/>
          </a:p>
          <a:p>
            <a:endParaRPr/>
          </a:p>
          <a:p>
            <a:endParaRPr/>
          </a:p>
          <a:p>
            <a:r>
              <a:t>LSE involves a minimisation over  of a suitable objective function that measures the distance (or discrepancy) between model.</a:t>
            </a:r>
          </a:p>
          <a:p>
            <a:endParaRPr/>
          </a:p>
          <a:p>
            <a:r>
              <a:t>if we assume additive uncorrelated Gaussian noise on the measurements, maximizing the log likelihood is equivalent to minimizing the sum of squared residuals between the model simulations and the experimental data.</a:t>
            </a:r>
          </a:p>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Shape 522"/>
          <p:cNvSpPr>
            <a:spLocks noGrp="1" noRot="1" noChangeAspect="1"/>
          </p:cNvSpPr>
          <p:nvPr>
            <p:ph type="sldImg"/>
          </p:nvPr>
        </p:nvSpPr>
        <p:spPr>
          <a:prstGeom prst="rect">
            <a:avLst/>
          </a:prstGeom>
        </p:spPr>
        <p:txBody>
          <a:bodyPr/>
          <a:lstStyle/>
          <a:p>
            <a:endParaRPr/>
          </a:p>
        </p:txBody>
      </p:sp>
      <p:sp>
        <p:nvSpPr>
          <p:cNvPr id="523" name="Shape 523"/>
          <p:cNvSpPr>
            <a:spLocks noGrp="1"/>
          </p:cNvSpPr>
          <p:nvPr>
            <p:ph type="body" sz="quarter" idx="1"/>
          </p:nvPr>
        </p:nvSpPr>
        <p:spPr>
          <a:prstGeom prst="rect">
            <a:avLst/>
          </a:prstGeom>
        </p:spPr>
        <p:txBody>
          <a:bodyPr/>
          <a:lstStyle/>
          <a:p>
            <a:r>
              <a:t>encodes a meaningful internal representation of externally observed events</a:t>
            </a:r>
          </a:p>
          <a:p>
            <a:endParaRPr/>
          </a:p>
          <a:p>
            <a:r>
              <a:t>Allegory ( symbolic representation): As a literary device or artistic form, an allegory is a narrative or visual representation in which a character, place, or event can be interpreted to represent a hidden meaning with moral or political significance.</a:t>
            </a:r>
          </a:p>
          <a:p>
            <a:endParaRPr/>
          </a:p>
          <a:p>
            <a:r>
              <a:t>The Allegory of the Cave, or Plato's Cave, is an allegory presented by the Greek philosopher Plato in his work Republic (514a–520a) to compare "the effect of education (παιδεία) and the lack of it on our nature".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Shape 561"/>
          <p:cNvSpPr>
            <a:spLocks noGrp="1" noRot="1" noChangeAspect="1"/>
          </p:cNvSpPr>
          <p:nvPr>
            <p:ph type="sldImg"/>
          </p:nvPr>
        </p:nvSpPr>
        <p:spPr>
          <a:prstGeom prst="rect">
            <a:avLst/>
          </a:prstGeom>
        </p:spPr>
        <p:txBody>
          <a:bodyPr/>
          <a:lstStyle/>
          <a:p>
            <a:endParaRPr/>
          </a:p>
        </p:txBody>
      </p:sp>
      <p:sp>
        <p:nvSpPr>
          <p:cNvPr id="562" name="Shape 562"/>
          <p:cNvSpPr>
            <a:spLocks noGrp="1"/>
          </p:cNvSpPr>
          <p:nvPr>
            <p:ph type="body" sz="quarter" idx="1"/>
          </p:nvPr>
        </p:nvSpPr>
        <p:spPr>
          <a:prstGeom prst="rect">
            <a:avLst/>
          </a:prstGeom>
        </p:spPr>
        <p:txBody>
          <a:bodyPr/>
          <a:lstStyle/>
          <a:p>
            <a:r>
              <a:t>We have large data set and complex models, thus we need complex inference to achieve rich inference.  This leads to probabilistic programming (automated inference).</a:t>
            </a:r>
          </a:p>
          <a:p>
            <a:endParaRPr/>
          </a:p>
          <a:p>
            <a:r>
              <a:t>Stan is a flexible probabilistic programming system. Stan describes a high-level language to define probabilistic models as well as a model compiler, a library of transformations, and an</a:t>
            </a:r>
          </a:p>
          <a:p>
            <a:r>
              <a:t>efficient automatic differentiation toolbox. </a:t>
            </a:r>
          </a:p>
          <a:p>
            <a:r>
              <a:t> </a:t>
            </a:r>
          </a:p>
          <a:p>
            <a:r>
              <a:t>In Stan, the scientist only provides a probabilistic model and a dataset, nothing else.</a:t>
            </a:r>
          </a:p>
          <a:p>
            <a:endParaRPr/>
          </a:p>
          <a:p>
            <a:endParaRPr/>
          </a:p>
          <a:p>
            <a:r>
              <a:t>PyMC3 is a Python package for Bayesian statistical modeling and Probabilistic Machine Learning which focuses on advanced Markov chain Monte Carlo and variational fitting algorithms.</a:t>
            </a:r>
          </a:p>
          <a:p>
            <a:endParaRPr/>
          </a:p>
          <a:p>
            <a:endParaRPr/>
          </a:p>
          <a:p>
            <a:r>
              <a:t>Theano is a Python library that allows you to define, optimize, and evaluate mathematical expressions involving multi-dimensional arrays efficiently, especially ones with multi-dimensional arrays.</a:t>
            </a:r>
          </a:p>
          <a:p>
            <a:r>
              <a:t>Using Theano it is possible to attain speeds rivaling hand-crafted C implementations for problems involving large amounts of data.</a:t>
            </a:r>
          </a:p>
          <a:p>
            <a:r>
              <a:t>Theano is a library that allows expressions to be defined using generalized vector data structures called tensors.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 name="Shape 578"/>
          <p:cNvSpPr>
            <a:spLocks noGrp="1" noRot="1" noChangeAspect="1"/>
          </p:cNvSpPr>
          <p:nvPr>
            <p:ph type="sldImg"/>
          </p:nvPr>
        </p:nvSpPr>
        <p:spPr>
          <a:prstGeom prst="rect">
            <a:avLst/>
          </a:prstGeom>
        </p:spPr>
        <p:txBody>
          <a:bodyPr/>
          <a:lstStyle/>
          <a:p>
            <a:endParaRPr/>
          </a:p>
        </p:txBody>
      </p:sp>
      <p:sp>
        <p:nvSpPr>
          <p:cNvPr id="579" name="Shape 579"/>
          <p:cNvSpPr>
            <a:spLocks noGrp="1"/>
          </p:cNvSpPr>
          <p:nvPr>
            <p:ph type="body" sz="quarter" idx="1"/>
          </p:nvPr>
        </p:nvSpPr>
        <p:spPr>
          <a:prstGeom prst="rect">
            <a:avLst/>
          </a:prstGeom>
        </p:spPr>
        <p:txBody>
          <a:bodyPr/>
          <a:lstStyle/>
          <a:p>
            <a:r>
              <a:t>Image fro left to right : </a:t>
            </a:r>
          </a:p>
          <a:p>
            <a:r>
              <a:t>Nicholas Constantine Metropolis (1915-1999)</a:t>
            </a:r>
          </a:p>
          <a:p>
            <a:r>
              <a:t>Stanisław Ulam (1909-1984)</a:t>
            </a:r>
          </a:p>
          <a:p>
            <a:r>
              <a:t>Arianna W. Rosenbluth (first implementation of MCMC in code) 192-2020</a:t>
            </a:r>
          </a:p>
          <a:p>
            <a:endParaRPr/>
          </a:p>
          <a:p>
            <a:r>
              <a:t>In the 1930s, Enrico Fermi first experimented with the Monte Carlo method while studying neutron diffusion, but he did not publish this work.</a:t>
            </a:r>
          </a:p>
          <a:p>
            <a:endParaRPr/>
          </a:p>
          <a:p>
            <a:r>
              <a:t>In the late 1940s, Stanislaw Ulam invented the modern version of the Markov Chain Monte Carlo method while he was working on nuclear weapons projects at the Los Alamos National Laboratory.</a:t>
            </a:r>
          </a:p>
          <a:p>
            <a:endParaRPr/>
          </a:p>
          <a:p>
            <a:endParaRPr/>
          </a:p>
          <a:p>
            <a:r>
              <a:t>Von Neumann, Nicholas Metropolis and others programmed the ENIAC computer to perform the first fully automated Monte Carlo calculations, of a fission weapon core, in the spring of 1948.</a:t>
            </a:r>
          </a:p>
          <a:p>
            <a:endParaRPr/>
          </a:p>
          <a:p>
            <a:r>
              <a:t>In the 1950s Monte Carlo methods were used at Los Alamos for the development of the hydrogen bomb,</a:t>
            </a:r>
          </a:p>
          <a:p>
            <a:endParaRPr/>
          </a:p>
          <a:p>
            <a:r>
              <a:t> It was in 1993, that Gordon et al., published in their seminal work[36] the first application of a Monte Carlo resampling algorithm in Bayesian statistical inference (the bootstrap filter; does not require any assumption about that state-space or the noise of the system ). </a:t>
            </a:r>
          </a:p>
          <a:p>
            <a:endParaRPr/>
          </a:p>
          <a:p>
            <a:r>
              <a:t>Being secret, the work of von Neumann and Ulam required a code name. A colleague of von Neumann and Ulam, Nicholas Metropolis, suggested using the name Monte Carlo, which refers to the Monte Carlo Casino in Monaco where Ulam's uncle would borrow money from relatives to gamble</a:t>
            </a:r>
          </a:p>
          <a:p>
            <a:endParaRPr/>
          </a:p>
          <a:p>
            <a:r>
              <a:t>Monte-Carlo trolley, or FERMIAC: was an analog computer invented by physicist Enrico Fermi to aid in his studies of neutron transport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Shape 584"/>
          <p:cNvSpPr>
            <a:spLocks noGrp="1" noRot="1" noChangeAspect="1"/>
          </p:cNvSpPr>
          <p:nvPr>
            <p:ph type="sldImg"/>
          </p:nvPr>
        </p:nvSpPr>
        <p:spPr>
          <a:xfrm>
            <a:off x="381000" y="685800"/>
            <a:ext cx="6096000" cy="3429000"/>
          </a:xfrm>
          <a:prstGeom prst="rect">
            <a:avLst/>
          </a:prstGeom>
        </p:spPr>
        <p:txBody>
          <a:bodyPr/>
          <a:lstStyle/>
          <a:p>
            <a:endParaRPr/>
          </a:p>
        </p:txBody>
      </p:sp>
      <p:sp>
        <p:nvSpPr>
          <p:cNvPr id="585" name="Shape 585"/>
          <p:cNvSpPr>
            <a:spLocks noGrp="1"/>
          </p:cNvSpPr>
          <p:nvPr>
            <p:ph type="body" sz="quarter" idx="1"/>
          </p:nvPr>
        </p:nvSpPr>
        <p:spPr>
          <a:prstGeom prst="rect">
            <a:avLst/>
          </a:prstGeom>
        </p:spPr>
        <p:txBody>
          <a:bodyPr/>
          <a:lstStyle/>
          <a:p>
            <a:r>
              <a:t>Advantages: generate multiple possible outcomes and calculate the average result.</a:t>
            </a:r>
          </a:p>
          <a:p>
            <a:endParaRPr/>
          </a:p>
          <a:p>
            <a:r>
              <a:t>Integrate subject specific information and prior predictive check</a:t>
            </a:r>
          </a:p>
          <a:p>
            <a:r>
              <a:t>Estimation of posterior (reliability for causal inference/prediction)</a:t>
            </a:r>
          </a:p>
          <a:p>
            <a:r>
              <a:t>Statistical relation between parameters (identifiability/degeneracy)</a:t>
            </a:r>
          </a:p>
          <a:p>
            <a:r>
              <a:t>model  selection, comparison and hypothesis evaluation from evidence </a:t>
            </a:r>
          </a:p>
          <a:p>
            <a:endParaRPr/>
          </a:p>
          <a:p>
            <a:r>
              <a:t>Challenges:</a:t>
            </a:r>
          </a:p>
          <a:p>
            <a:r>
              <a:t>High-dimensional parameter spaces involving correlated variables</a:t>
            </a:r>
          </a:p>
          <a:p>
            <a:r>
              <a:t>Geometry of the target distribution and its curvature</a:t>
            </a:r>
          </a:p>
          <a:p>
            <a:r>
              <a:t>Computationally expensive (likelihood evaluation)</a:t>
            </a:r>
          </a:p>
          <a:p>
            <a:r>
              <a:t>Sensitivity and Convergence (sample mixing) </a:t>
            </a:r>
          </a:p>
          <a:p>
            <a:r>
              <a:t>Task-dependent algorithm</a:t>
            </a:r>
          </a:p>
          <a:p>
            <a:r>
              <a:t>Hyperparameter tuning</a:t>
            </a:r>
          </a:p>
          <a:p>
            <a:endParaRPr/>
          </a:p>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Shape 609"/>
          <p:cNvSpPr>
            <a:spLocks noGrp="1" noRot="1" noChangeAspect="1"/>
          </p:cNvSpPr>
          <p:nvPr>
            <p:ph type="sldImg"/>
          </p:nvPr>
        </p:nvSpPr>
        <p:spPr>
          <a:prstGeom prst="rect">
            <a:avLst/>
          </a:prstGeom>
        </p:spPr>
        <p:txBody>
          <a:bodyPr/>
          <a:lstStyle/>
          <a:p>
            <a:endParaRPr/>
          </a:p>
        </p:txBody>
      </p:sp>
      <p:sp>
        <p:nvSpPr>
          <p:cNvPr id="610" name="Shape 610"/>
          <p:cNvSpPr>
            <a:spLocks noGrp="1"/>
          </p:cNvSpPr>
          <p:nvPr>
            <p:ph type="body" sz="quarter" idx="1"/>
          </p:nvPr>
        </p:nvSpPr>
        <p:spPr>
          <a:prstGeom prst="rect">
            <a:avLst/>
          </a:prstGeom>
        </p:spPr>
        <p:txBody>
          <a:bodyPr/>
          <a:lstStyle/>
          <a:p>
            <a:endParaRPr/>
          </a:p>
          <a:p>
            <a:r>
              <a:t>LLN: According to the law, the average of the results obtained from a large number of trials should be close to the expected value and tends to become closer to the expected value as more trials are performed.  </a:t>
            </a:r>
          </a:p>
          <a:p>
            <a:endParaRPr/>
          </a:p>
          <a:p>
            <a:r>
              <a:t>Law of Large numbers says that sample average converges towards the expectation.</a:t>
            </a:r>
          </a:p>
          <a:p>
            <a:endParaRPr/>
          </a:p>
          <a:p>
            <a:endParaRPr/>
          </a:p>
          <a:p>
            <a:endParaRPr/>
          </a:p>
          <a:p>
            <a:r>
              <a:t>import random</a:t>
            </a:r>
          </a:p>
          <a:p>
            <a:endParaRPr/>
          </a:p>
          <a:p>
            <a:r>
              <a:t># Function to estimate the value of pi using Monte Carlo methods</a:t>
            </a:r>
          </a:p>
          <a:p>
            <a:r>
              <a:t>def estimate_pi(num_samples):</a:t>
            </a:r>
          </a:p>
          <a:p>
            <a:r>
              <a:t>    num_inside = 0</a:t>
            </a:r>
          </a:p>
          <a:p>
            <a:r>
              <a:t>    for i in range(num_samples):</a:t>
            </a:r>
          </a:p>
          <a:p>
            <a:r>
              <a:t>        x = random.uniform(-1, 1)</a:t>
            </a:r>
          </a:p>
          <a:p>
            <a:r>
              <a:t>        y = random.uniform(-1, 1)</a:t>
            </a:r>
          </a:p>
          <a:p>
            <a:r>
              <a:t>        if x**2 + y**2 &lt;= 1:</a:t>
            </a:r>
          </a:p>
          <a:p>
            <a:r>
              <a:t>            num_inside += 1</a:t>
            </a:r>
          </a:p>
          <a:p>
            <a:r>
              <a:t>    pi_estimate = 4 * num_inside / num_samples</a:t>
            </a:r>
          </a:p>
          <a:p>
            <a:r>
              <a:t>    return pi_estimate</a:t>
            </a:r>
          </a:p>
          <a:p>
            <a:endParaRPr/>
          </a:p>
          <a:p>
            <a:r>
              <a:t># Estimate the value of pi using 10,000 samples</a:t>
            </a:r>
          </a:p>
          <a:p>
            <a:r>
              <a:t>pi_estimate = estimate_pi(10000)</a:t>
            </a:r>
          </a:p>
          <a:p>
            <a:r>
              <a:t>print("Estimated value of pi:", pi_estimate)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Shape 630"/>
          <p:cNvSpPr>
            <a:spLocks noGrp="1" noRot="1" noChangeAspect="1"/>
          </p:cNvSpPr>
          <p:nvPr>
            <p:ph type="sldImg"/>
          </p:nvPr>
        </p:nvSpPr>
        <p:spPr>
          <a:xfrm>
            <a:off x="381000" y="685800"/>
            <a:ext cx="6096000" cy="3429000"/>
          </a:xfrm>
          <a:prstGeom prst="rect">
            <a:avLst/>
          </a:prstGeom>
        </p:spPr>
        <p:txBody>
          <a:bodyPr/>
          <a:lstStyle/>
          <a:p>
            <a:endParaRPr/>
          </a:p>
        </p:txBody>
      </p:sp>
      <p:sp>
        <p:nvSpPr>
          <p:cNvPr id="631" name="Shape 631"/>
          <p:cNvSpPr>
            <a:spLocks noGrp="1"/>
          </p:cNvSpPr>
          <p:nvPr>
            <p:ph type="body" sz="quarter" idx="1"/>
          </p:nvPr>
        </p:nvSpPr>
        <p:spPr>
          <a:prstGeom prst="rect">
            <a:avLst/>
          </a:prstGeom>
        </p:spPr>
        <p:txBody>
          <a:bodyPr/>
          <a:lstStyle/>
          <a:p>
            <a:r>
              <a:t>Ergodicity is where the ensemble average equals the time average</a:t>
            </a:r>
          </a:p>
          <a:p>
            <a:endParaRPr/>
          </a:p>
          <a:p>
            <a:r>
              <a:t>One of the most 10 influential algorithms in 20th cent</a:t>
            </a:r>
          </a:p>
          <a:p>
            <a:endParaRPr/>
          </a:p>
          <a:p>
            <a:r>
              <a:t>We draw samples from a (simple) proposal distribution so that each draw depends only on the state of the previous draw (Markov property). Under certain conditions, the Markov chain will have a unique stationary distribution, which converge to proposal distribution.</a:t>
            </a:r>
          </a:p>
          <a:p>
            <a:endParaRPr/>
          </a:p>
          <a:p>
            <a:r>
              <a:t>he term Markov chain refers to a sequence of stochastic states such that the transition probabilities from one state to another depends only on the previous state of the chain:</a:t>
            </a:r>
          </a:p>
          <a:p>
            <a:endParaRPr/>
          </a:p>
          <a:p>
            <a:endParaRPr/>
          </a:p>
          <a:p>
            <a:endParaRPr/>
          </a:p>
          <a:p>
            <a:r>
              <a:t>At each iteration, a sample candidate is drawn from an arbitrary proposal distribution,</a:t>
            </a:r>
          </a:p>
          <a:p>
            <a:r>
              <a:t>which determines the next sample value based on the current sample value. In other word, a</a:t>
            </a:r>
          </a:p>
          <a:p>
            <a:r>
              <a:t>trial transition to a candidate state  is proposed randomly from the present state. Then,</a:t>
            </a:r>
          </a:p>
          <a:p>
            <a:r>
              <a:t>the candidate sample is either accepted or rejected with some probability a .</a:t>
            </a:r>
          </a:p>
          <a:p>
            <a:endParaRPr/>
          </a:p>
          <a:p>
            <a:r>
              <a:t>the most commonly used MCMC method for obtaining a sequence of random samples from a probability distribution is Metropolis-Hastings (MH) algorithm.</a:t>
            </a:r>
          </a:p>
          <a:p>
            <a:endParaRPr/>
          </a:p>
          <a:p>
            <a:r>
              <a:t>An attractive property of the Metropolis algorithm is that the target distribution does not have to be a properly normalized probability distribution. This is due to the fact that the acceptance probability is based on the ratio of two values of the target distribution.</a:t>
            </a:r>
          </a:p>
          <a:p>
            <a:endParaRPr/>
          </a:p>
          <a:p>
            <a:endParaRPr/>
          </a:p>
          <a:p>
            <a:r>
              <a:t>    Existence of stationary distribution: there must exist a stationary distribution π ( x ) \pi (x). A sufficient but not necessary condition is detailed balance, which requires that each transition x → x ′ {\displaystyle x\to x'} is reversible: for every pair of states x , x ′ {\displaystyle x,x'}, the probability of being in state x x and transitioning to state x ′ x' must be equal to the probability of being in state x ′ x' and transitioning to state x x, π ( x ) P ( x ′ ∣ x ) = π ( x ′ ) P ( x ∣ x ′ ) {\displaystyle \pi (x)P(x'\mid x)=\pi (x')P(x\mid x')}.</a:t>
            </a:r>
          </a:p>
          <a:p>
            <a:r>
              <a:t>    Uniqueness of stationary distribution: the stationary distribution π ( x ) \pi (x) must be unique. This is guaranteed by ergodicity of the Markov process, which requires that every state must (1) be aperiodic—the system does not return to the same state at fixed intervals; and (2) be positive recurrent—the expected number of steps for returning to the same state is finite.</a:t>
            </a:r>
          </a:p>
          <a:p>
            <a:endParaRPr/>
          </a:p>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 name="Shape 650"/>
          <p:cNvSpPr>
            <a:spLocks noGrp="1" noRot="1" noChangeAspect="1"/>
          </p:cNvSpPr>
          <p:nvPr>
            <p:ph type="sldImg"/>
          </p:nvPr>
        </p:nvSpPr>
        <p:spPr>
          <a:xfrm>
            <a:off x="381000" y="685800"/>
            <a:ext cx="6096000" cy="3429000"/>
          </a:xfrm>
          <a:prstGeom prst="rect">
            <a:avLst/>
          </a:prstGeom>
        </p:spPr>
        <p:txBody>
          <a:bodyPr/>
          <a:lstStyle/>
          <a:p>
            <a:endParaRPr/>
          </a:p>
        </p:txBody>
      </p:sp>
      <p:sp>
        <p:nvSpPr>
          <p:cNvPr id="651" name="Shape 651"/>
          <p:cNvSpPr>
            <a:spLocks noGrp="1"/>
          </p:cNvSpPr>
          <p:nvPr>
            <p:ph type="body" sz="quarter" idx="1"/>
          </p:nvPr>
        </p:nvSpPr>
        <p:spPr>
          <a:prstGeom prst="rect">
            <a:avLst/>
          </a:prstGeom>
        </p:spPr>
        <p:txBody>
          <a:bodyPr/>
          <a:lstStyle/>
          <a:p>
            <a:r>
              <a:t>HMC is able to suppress such random walk behavior by means of a clever auxiliary</a:t>
            </a:r>
          </a:p>
          <a:p>
            <a:r>
              <a:t>variable scheme that transforms the problem of sampling from a target distribution into the problem of simulating Hamiltonian dynamics.</a:t>
            </a:r>
          </a:p>
          <a:p>
            <a:endParaRPr/>
          </a:p>
          <a:p>
            <a:r>
              <a:t>Hamiltonian dynamics describe an object’s motion in terms of its location and momentum (equivalent to the object’s mass times its velocity) at some time. Hamiltonian dynamics describe how kinetic energy is converted to potential energy (and vice versa) as an object moves throughout a system in time. This description is implemented quantitatively via a set of differential equations known as the Hamiltonian equations:</a:t>
            </a:r>
          </a:p>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 name="Shape 678"/>
          <p:cNvSpPr>
            <a:spLocks noGrp="1" noRot="1" noChangeAspect="1"/>
          </p:cNvSpPr>
          <p:nvPr>
            <p:ph type="sldImg"/>
          </p:nvPr>
        </p:nvSpPr>
        <p:spPr>
          <a:prstGeom prst="rect">
            <a:avLst/>
          </a:prstGeom>
        </p:spPr>
        <p:txBody>
          <a:bodyPr/>
          <a:lstStyle/>
          <a:p>
            <a:endParaRPr/>
          </a:p>
        </p:txBody>
      </p:sp>
      <p:sp>
        <p:nvSpPr>
          <p:cNvPr id="679" name="Shape 679"/>
          <p:cNvSpPr>
            <a:spLocks noGrp="1"/>
          </p:cNvSpPr>
          <p:nvPr>
            <p:ph type="body" sz="quarter" idx="1"/>
          </p:nvPr>
        </p:nvSpPr>
        <p:spPr>
          <a:prstGeom prst="rect">
            <a:avLst/>
          </a:prstGeom>
        </p:spPr>
        <p:txBody>
          <a:bodyPr/>
          <a:lstStyle/>
          <a:p>
            <a:r>
              <a:t>In mean-field approximation, it assumes that the posterior distribution can be factorized into independent distributions over the model's variables. It is a simplifying assumption where each variable is treated as independent of the others.</a:t>
            </a:r>
          </a:p>
          <a:p>
            <a:endParaRPr/>
          </a:p>
          <a:p>
            <a:r>
              <a:t>Laplace approach approximates the posterior distribution using a Gaussian distribution, often centered at the mode of the true posterior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a:spLocks noGrp="1" noRot="1" noChangeAspect="1"/>
          </p:cNvSpPr>
          <p:nvPr>
            <p:ph type="sldImg"/>
          </p:nvPr>
        </p:nvSpPr>
        <p:spPr>
          <a:prstGeom prst="rect">
            <a:avLst/>
          </a:prstGeom>
        </p:spPr>
        <p:txBody>
          <a:bodyPr/>
          <a:lstStyle/>
          <a:p>
            <a:endParaRPr/>
          </a:p>
        </p:txBody>
      </p:sp>
      <p:sp>
        <p:nvSpPr>
          <p:cNvPr id="249" name="Shape 249"/>
          <p:cNvSpPr>
            <a:spLocks noGrp="1"/>
          </p:cNvSpPr>
          <p:nvPr>
            <p:ph type="body" sz="quarter" idx="1"/>
          </p:nvPr>
        </p:nvSpPr>
        <p:spPr>
          <a:prstGeom prst="rect">
            <a:avLst/>
          </a:prstGeom>
        </p:spPr>
        <p:txBody>
          <a:bodyPr/>
          <a:lstStyle/>
          <a:p>
            <a:r>
              <a:t>Descriptive Inference: Describing the current state or characteristics of a situation based on data (summary presentation of data). For example, inferring the average age of a population from a sample of survey responses.</a:t>
            </a:r>
          </a:p>
          <a:p>
            <a:endParaRPr/>
          </a:p>
          <a:p>
            <a:r>
              <a:t>Inferential statistics is a way of making inferences about populations based on samples.</a:t>
            </a:r>
          </a:p>
          <a:p>
            <a:endParaRPr/>
          </a:p>
          <a:p>
            <a:r>
              <a:t>Inferential Inference: Testing statement or making generalizations (predictions) about a larger population based on data from a representative sample. This is common in statistics.</a:t>
            </a:r>
          </a:p>
          <a:p>
            <a:endParaRPr/>
          </a:p>
          <a:p>
            <a:r>
              <a:t>Predictive Inference: Making predictions about future events or outcomes based on historical or current data (individualised). For example, forecasting sales for the next quarter based on past sales data. This is common in machine learning.</a:t>
            </a:r>
          </a:p>
          <a:p>
            <a:endParaRPr/>
          </a:p>
          <a:p>
            <a:r>
              <a:t>Causal Inference: Determining cause-and-effect relationships between variables. Establishing causation often requires controlled experiments.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Shape 701"/>
          <p:cNvSpPr>
            <a:spLocks noGrp="1" noRot="1" noChangeAspect="1"/>
          </p:cNvSpPr>
          <p:nvPr>
            <p:ph type="sldImg"/>
          </p:nvPr>
        </p:nvSpPr>
        <p:spPr>
          <a:prstGeom prst="rect">
            <a:avLst/>
          </a:prstGeom>
        </p:spPr>
        <p:txBody>
          <a:bodyPr/>
          <a:lstStyle/>
          <a:p>
            <a:endParaRPr/>
          </a:p>
        </p:txBody>
      </p:sp>
      <p:sp>
        <p:nvSpPr>
          <p:cNvPr id="702" name="Shape 702"/>
          <p:cNvSpPr>
            <a:spLocks noGrp="1"/>
          </p:cNvSpPr>
          <p:nvPr>
            <p:ph type="body" sz="quarter" idx="1"/>
          </p:nvPr>
        </p:nvSpPr>
        <p:spPr>
          <a:prstGeom prst="rect">
            <a:avLst/>
          </a:prstGeom>
        </p:spPr>
        <p:txBody>
          <a:bodyPr/>
          <a:lstStyle/>
          <a:p>
            <a:r>
              <a:t>KL is divergence not a distance metric (positive define and symetric)</a:t>
            </a:r>
          </a:p>
          <a:p>
            <a:r>
              <a:t>KL: how much information we lose when we choose an approximation</a:t>
            </a:r>
          </a:p>
          <a:p>
            <a:endParaRPr/>
          </a:p>
          <a:p>
            <a:r>
              <a:t>KL is the expectation of the logarithmic difference between the probabilities P  and Q ;</a:t>
            </a:r>
          </a:p>
          <a:p>
            <a:r>
              <a:t>how many bits of information we expect to lose</a:t>
            </a:r>
          </a:p>
          <a:p>
            <a:endParaRPr/>
          </a:p>
          <a:p>
            <a:r>
              <a:t>Joint entropy - reference entropy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Shape 753"/>
          <p:cNvSpPr>
            <a:spLocks noGrp="1" noRot="1" noChangeAspect="1"/>
          </p:cNvSpPr>
          <p:nvPr>
            <p:ph type="sldImg"/>
          </p:nvPr>
        </p:nvSpPr>
        <p:spPr>
          <a:prstGeom prst="rect">
            <a:avLst/>
          </a:prstGeom>
        </p:spPr>
        <p:txBody>
          <a:bodyPr/>
          <a:lstStyle/>
          <a:p>
            <a:endParaRPr/>
          </a:p>
        </p:txBody>
      </p:sp>
      <p:sp>
        <p:nvSpPr>
          <p:cNvPr id="754" name="Shape 754"/>
          <p:cNvSpPr>
            <a:spLocks noGrp="1"/>
          </p:cNvSpPr>
          <p:nvPr>
            <p:ph type="body" sz="quarter" idx="1"/>
          </p:nvPr>
        </p:nvSpPr>
        <p:spPr>
          <a:prstGeom prst="rect">
            <a:avLst/>
          </a:prstGeom>
        </p:spPr>
        <p:txBody>
          <a:bodyPr/>
          <a:lstStyle/>
          <a:p>
            <a:r>
              <a:t>Model Evidence: How well the data is explained by the model</a:t>
            </a:r>
          </a:p>
          <a:p>
            <a:r>
              <a:t>Or The level of information gained by belief updating</a:t>
            </a:r>
          </a:p>
          <a:p>
            <a:endParaRPr/>
          </a:p>
          <a:p>
            <a:r>
              <a:t>Evidence: Empirical data or observable information that can be used to support or reject a hypothesis.</a:t>
            </a:r>
          </a:p>
          <a:p>
            <a:endParaRPr/>
          </a:p>
          <a:p>
            <a:r>
              <a:t>ELBO depends only on proposals q, and log p is fixed (does not depend on q).</a:t>
            </a:r>
          </a:p>
          <a:p>
            <a:endParaRPr/>
          </a:p>
          <a:p>
            <a:r>
              <a:t>The principle of maximum entropy suggests that, among the beliefs that are compatible with the observation, we should choose the most “unbiased” belief, in the sense that it corresponds to a maximum number of possible assignments of the hidden variables.</a:t>
            </a:r>
          </a:p>
          <a:p>
            <a:endParaRPr/>
          </a:p>
          <a:p>
            <a:r>
              <a:t>Free energy= Expected (negative) energy + Shannon Entropy</a:t>
            </a:r>
          </a:p>
          <a:p>
            <a:endParaRPr/>
          </a:p>
          <a:p>
            <a:endParaRPr/>
          </a:p>
          <a:p>
            <a:r>
              <a:t>Ln P(y)=Ln int P(y, \theta) d\theta</a:t>
            </a:r>
          </a:p>
          <a:p>
            <a:r>
              <a:t>That means that if we can express ln P(y) as the average of a log, then to construct a lower bound we simply need to rearrange terms to get the log of an average</a:t>
            </a:r>
          </a:p>
          <a:p>
            <a:endParaRPr/>
          </a:p>
          <a:p>
            <a:r>
              <a:t>Any point on the secant line, such as y_A, is a weighted average of f(x_1) and f(x_2): </a:t>
            </a:r>
          </a:p>
          <a:p>
            <a:r>
              <a:t> y_A=af(x_1)+(1-a)f(x_2).</a:t>
            </a:r>
          </a:p>
          <a:p>
            <a:endParaRPr/>
          </a:p>
          <a:p>
            <a:r>
              <a:t> Jensen's inequality says that this average-of-functions will always be less than or equal to the corresponding function-of-the-average:</a:t>
            </a:r>
          </a:p>
          <a:p>
            <a:endParaRPr/>
          </a:p>
          <a:p>
            <a:r>
              <a:t>y_B=f(ax_1+(1-a)x_2),  Thus, using the notation of expected values, </a:t>
            </a:r>
          </a:p>
          <a:p>
            <a:endParaRPr/>
          </a:p>
          <a:p>
            <a:r>
              <a:t>E(f(x)) &lt; f(E(X)) </a:t>
            </a:r>
          </a:p>
          <a:p>
            <a:endParaRPr/>
          </a:p>
          <a:p>
            <a:endParaRPr/>
          </a:p>
          <a:p>
            <a:r>
              <a:t>a system tends to its state with maximum entropy at the largest rate. According to the Second Law of Thermodynamics a spontaneous change results in an increase in the entropy of the universe. In an isolated system, when the system's entropy reaches the maximum, the system stays there because any further change would reduce entropy. That's obviously the equilibrium position</a:t>
            </a:r>
          </a:p>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Shape 803"/>
          <p:cNvSpPr>
            <a:spLocks noGrp="1" noRot="1" noChangeAspect="1"/>
          </p:cNvSpPr>
          <p:nvPr>
            <p:ph type="sldImg"/>
          </p:nvPr>
        </p:nvSpPr>
        <p:spPr>
          <a:xfrm>
            <a:off x="381000" y="685800"/>
            <a:ext cx="6096000" cy="3429000"/>
          </a:xfrm>
          <a:prstGeom prst="rect">
            <a:avLst/>
          </a:prstGeom>
        </p:spPr>
        <p:txBody>
          <a:bodyPr/>
          <a:lstStyle/>
          <a:p>
            <a:endParaRPr/>
          </a:p>
        </p:txBody>
      </p:sp>
      <p:sp>
        <p:nvSpPr>
          <p:cNvPr id="804" name="Shape 804"/>
          <p:cNvSpPr>
            <a:spLocks noGrp="1"/>
          </p:cNvSpPr>
          <p:nvPr>
            <p:ph type="body" sz="quarter" idx="1"/>
          </p:nvPr>
        </p:nvSpPr>
        <p:spPr>
          <a:prstGeom prst="rect">
            <a:avLst/>
          </a:prstGeom>
        </p:spPr>
        <p:txBody>
          <a:bodyPr/>
          <a:lstStyle/>
          <a:p>
            <a:r>
              <a:t>More similarities, more entropy, as we increase the difference, we lower the entropy.</a:t>
            </a:r>
          </a:p>
          <a:p>
            <a:endParaRPr/>
          </a:p>
          <a:p>
            <a:r>
              <a:t>Under ergodic assumptions, the long-term average of surprise is entropy</a:t>
            </a:r>
          </a:p>
          <a:p>
            <a:endParaRPr/>
          </a:p>
          <a:p>
            <a:r>
              <a:t>A probability density Q(θ) with high entropy will</a:t>
            </a:r>
          </a:p>
          <a:p>
            <a:r>
              <a:t>be smooth (or in the limit, flat) over the possible values of θ, whereas a</a:t>
            </a:r>
          </a:p>
          <a:p>
            <a:r>
              <a:t>probability density with low entropy will have peaks around particular</a:t>
            </a:r>
          </a:p>
          <a:p>
            <a:r>
              <a:t>values. This means that if we have two candidate Q(θ) densities, both</a:t>
            </a:r>
          </a:p>
          <a:p>
            <a:r>
              <a:t>equally likely under the priors, to maximize the free energy we would</a:t>
            </a:r>
          </a:p>
          <a:p>
            <a:r>
              <a:t>select the one that is smoother or, equivalently, with the higher entropy.</a:t>
            </a:r>
          </a:p>
          <a:p>
            <a:r>
              <a:t>This is referred to as Jaynes’ Principle of Maximum Entropy (Jaynes,</a:t>
            </a:r>
          </a:p>
          <a:p>
            <a:r>
              <a:t>1957), and means that we select the simplest explanation for the data</a:t>
            </a:r>
          </a:p>
          <a:p>
            <a:r>
              <a:t>where possible.</a:t>
            </a:r>
          </a:p>
          <a:p>
            <a:endParaRPr/>
          </a:p>
          <a:p>
            <a:endParaRPr/>
          </a:p>
          <a:p>
            <a:r>
              <a:t>According to the maximum entropy principle, the best guess is the one which maximises the information entropy under the given constraints.</a:t>
            </a:r>
          </a:p>
          <a:p>
            <a:endParaRPr/>
          </a:p>
          <a:p>
            <a:r>
              <a:t>The principle of maximum entropy states that the probability distribution which best represents the current state of knowledge about a system is the one with largest entropy, </a:t>
            </a:r>
          </a:p>
          <a:p>
            <a:endParaRPr/>
          </a:p>
          <a:p>
            <a:r>
              <a:t>The second law of thermodynamics states that the total entropy of a system either increases or remains constant in any spontaneous process; it never decrease</a:t>
            </a:r>
          </a:p>
          <a:p>
            <a:endParaRPr/>
          </a:p>
          <a:p>
            <a:r>
              <a:t>The Principle of Maximum Entropy is based on the premise that when estimating the probability</a:t>
            </a:r>
          </a:p>
          <a:p>
            <a:r>
              <a:t>distribution, you should select that distribution which leaves you the largest remaining uncertainty (i.e., the maximum entropy) consistent with your constraints.</a:t>
            </a:r>
          </a:p>
          <a:p>
            <a:endParaRPr/>
          </a:p>
          <a:p>
            <a:r>
              <a:t>The larger std, the larger entropy. In this context, we maximize entropy to represent a more unbiased or less informative probability distribution.</a:t>
            </a:r>
          </a:p>
          <a:p>
            <a:endParaRPr/>
          </a:p>
          <a:p>
            <a:r>
              <a:t>the probability distribution which has maximum entropy is the only unbiased choice to be mad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Shape 843"/>
          <p:cNvSpPr>
            <a:spLocks noGrp="1" noRot="1" noChangeAspect="1"/>
          </p:cNvSpPr>
          <p:nvPr>
            <p:ph type="sldImg"/>
          </p:nvPr>
        </p:nvSpPr>
        <p:spPr>
          <a:prstGeom prst="rect">
            <a:avLst/>
          </a:prstGeom>
        </p:spPr>
        <p:txBody>
          <a:bodyPr/>
          <a:lstStyle/>
          <a:p>
            <a:endParaRPr/>
          </a:p>
        </p:txBody>
      </p:sp>
      <p:sp>
        <p:nvSpPr>
          <p:cNvPr id="844" name="Shape 844"/>
          <p:cNvSpPr>
            <a:spLocks noGrp="1"/>
          </p:cNvSpPr>
          <p:nvPr>
            <p:ph type="body" sz="quarter" idx="1"/>
          </p:nvPr>
        </p:nvSpPr>
        <p:spPr>
          <a:prstGeom prst="rect">
            <a:avLst/>
          </a:prstGeom>
        </p:spPr>
        <p:txBody>
          <a:bodyPr/>
          <a:lstStyle/>
          <a:p>
            <a:r>
              <a:t>Friston Free energy =-logP=-ELBO=-Variational Free energy</a:t>
            </a:r>
          </a:p>
          <a:p>
            <a:endParaRPr/>
          </a:p>
          <a:p>
            <a:r>
              <a:t>Under ergodic assumptions, the long-term average of surprise is entropy.</a:t>
            </a:r>
          </a:p>
          <a:p>
            <a:endParaRPr/>
          </a:p>
          <a:p>
            <a:r>
              <a:t>Slef-organized systems resist the natural tendency to disorders.</a:t>
            </a:r>
          </a:p>
          <a:p>
            <a:endParaRPr/>
          </a:p>
          <a:p>
            <a:r>
              <a:t>F: an information theory measure that upper bounds  (is grater than) the surprise on sampling some data  (sensory inputs), given a generative model. </a:t>
            </a:r>
          </a:p>
          <a:p>
            <a:endParaRPr/>
          </a:p>
          <a:p>
            <a:r>
              <a:t>The free energy principle is a theoretical framework suggesting that the brain reduces surprise or uncertainty by making predictions based on internal models and updating them using sensory input.</a:t>
            </a:r>
          </a:p>
          <a:p>
            <a:endParaRPr/>
          </a:p>
          <a:p>
            <a:r>
              <a:t>free energy is the maximum amount of surprise an organism can experience upon arriving at some new evidence or sensory data, or more specifically, it is the upper bound on that surprise!</a:t>
            </a:r>
          </a:p>
          <a:p>
            <a:endParaRPr/>
          </a:p>
          <a:p>
            <a:r>
              <a:t>The free energy principle is a theoretical framework suggesting that the brain reduces surprise or uncertainty by making predictions based on internal models and updating them using sensory input</a:t>
            </a:r>
          </a:p>
          <a:p>
            <a:endParaRPr/>
          </a:p>
          <a:p>
            <a:r>
              <a:t>https://www.kaggle.com/code/charel/learn-by-example-active-inference-in-the-brain-1</a:t>
            </a:r>
          </a:p>
          <a:p>
            <a:r>
              <a:t>free energy, in thermodynamics, energy like property or state function of a system in thermodynamic equilibrium.</a:t>
            </a:r>
          </a:p>
          <a:p>
            <a:endParaRPr/>
          </a:p>
          <a:p>
            <a:r>
              <a:t>Active inference is a theory that characterizes perception, planning, and action in terms of probabilistic inference.</a:t>
            </a:r>
          </a:p>
          <a:p>
            <a:endParaRPr/>
          </a:p>
          <a:p>
            <a:endParaRPr/>
          </a:p>
          <a:p>
            <a:r>
              <a:t>biological agents resist a tendency to disorder and therefore minimize the entropy of their sensory states</a:t>
            </a:r>
          </a:p>
          <a:p>
            <a:endParaRPr/>
          </a:p>
          <a:p>
            <a:endParaRPr/>
          </a:p>
          <a:p>
            <a:r>
              <a:t>Enropy=Average Surprise</a:t>
            </a:r>
          </a:p>
          <a:p>
            <a:r>
              <a:t>Enropy=𝔼{Surprise}</a:t>
            </a:r>
          </a:p>
          <a:p>
            <a:r>
              <a:t>Enropy=𝔼{−lnP(S)}</a:t>
            </a:r>
          </a:p>
          <a:p>
            <a:endParaRPr/>
          </a:p>
          <a:p>
            <a:r>
              <a:t>Surprise rests on predictions about sensations</a:t>
            </a:r>
          </a:p>
          <a:p>
            <a:endParaRPr/>
          </a:p>
          <a:p>
            <a:r>
              <a:t>F ≥ −lnP(S)</a:t>
            </a:r>
          </a:p>
          <a:p>
            <a:r>
              <a:t>‘free energy’ is an upper bound on surprisal,</a:t>
            </a:r>
          </a:p>
          <a:p>
            <a:endParaRPr/>
          </a:p>
          <a:p>
            <a:r>
              <a:t>surprise is the negative natural logarithm of the probability of the observed outcome:</a:t>
            </a:r>
          </a:p>
          <a:p>
            <a:r>
              <a:t>S=−ln P(X=x)</a:t>
            </a:r>
          </a:p>
          <a:p>
            <a:endParaRPr/>
          </a:p>
          <a:p>
            <a:r>
              <a:t>Free energy is the surprisal an organism experiences upon sampling some data, given a generative model.</a:t>
            </a:r>
          </a:p>
          <a:p>
            <a:endParaRPr/>
          </a:p>
          <a:p>
            <a:endParaRPr/>
          </a:p>
          <a:p>
            <a:r>
              <a:t>    Free energy is an upper bound on surprisal!  F&gt; -ln P(y)</a:t>
            </a:r>
          </a:p>
          <a:p>
            <a:endParaRPr/>
          </a:p>
          <a:p>
            <a:r>
              <a:t>Free energy is the surprisal an organism experiences upon sampling some data, given a generative model</a:t>
            </a:r>
          </a:p>
          <a:p>
            <a:endParaRPr/>
          </a:p>
          <a:p>
            <a:endParaRPr/>
          </a:p>
          <a:p>
            <a:r>
              <a:t>free energy represents the difference between the brain's predictions and sensory inputs.</a:t>
            </a:r>
          </a:p>
          <a:p>
            <a:endParaRPr/>
          </a:p>
          <a:p>
            <a:r>
              <a:t>Note that the free energy is sometimes defined to be the negative of this quantity. </a:t>
            </a:r>
          </a:p>
          <a:p>
            <a:endParaRPr/>
          </a:p>
          <a:p>
            <a:r>
              <a:t>In Friston's framework, the concept of "free energy" is related to the brain's role in minimizing surprise or uncertainty about its sensory inputs and maintaining a stable internal model of the world.</a:t>
            </a:r>
          </a:p>
          <a:p>
            <a:endParaRPr/>
          </a:p>
          <a:p>
            <a:r>
              <a:t>In Friston's theory, the brain is seen as a system that tries to minimize its "free energy," which represents a combination of prediction error and uncertainty in its internal model. This minimization process, according to the Free Energy Principle, leads to adaptive behavior and the brain's ability to generate predictions and take actions to reduce surprise or maintain internal stability.</a:t>
            </a:r>
          </a:p>
          <a:p>
            <a:endParaRPr/>
          </a:p>
          <a:p>
            <a:endParaRPr/>
          </a:p>
          <a:p>
            <a:r>
              <a:t>Surprise or self-information is the negative log probability of an outcome.</a:t>
            </a:r>
          </a:p>
          <a:p>
            <a:endParaRPr/>
          </a:p>
          <a:p>
            <a:r>
              <a:t>The Helmholtz free energy, A, is defined as:</a:t>
            </a:r>
          </a:p>
          <a:p>
            <a:endParaRPr/>
          </a:p>
          <a:p>
            <a:r>
              <a:t>F = U - TS</a:t>
            </a:r>
          </a:p>
          <a:p>
            <a:r>
              <a:t>Helmholtz free energy is a measure of the energy available to do useful work in a system, considering that some of the internal energy (U) may be unavailable due to the system's entropy (S) at a given temperature (T). </a:t>
            </a:r>
          </a:p>
          <a:p>
            <a:r>
              <a:t>The total free energy during a spontaneous change can only decrease.  So we minimise entropy as a way to reduce uncertainty or make a system more predictable.</a:t>
            </a:r>
          </a:p>
          <a:p>
            <a:endParaRPr/>
          </a:p>
          <a:p>
            <a:endParaRPr/>
          </a:p>
          <a:p>
            <a:r>
              <a:t>Gibbs free energy, also known as Gibbs energy, or free energy, is a quantity used to quantify the overall amount of work performed in a system when temperature and pressure remain constant.</a:t>
            </a:r>
          </a:p>
          <a:p>
            <a:endParaRPr/>
          </a:p>
          <a:p>
            <a:r>
              <a:t>The change in Gibbs free energy (ΔG) equals zero when a system is at equilibrium. At equilibrium, the system has reached a state of balance where the forward and reverse reactions occur at the same rate, and there is no net change in the concentrations of reactants and products over time.</a:t>
            </a:r>
          </a:p>
          <a:p>
            <a:endParaRPr/>
          </a:p>
          <a:p>
            <a:r>
              <a:t>Gibb's free energy is negative when the reaction is spontaneous at a particular temperature, and positive when the reaction is non-spontaneous.</a:t>
            </a:r>
          </a:p>
          <a:p>
            <a:endParaRPr/>
          </a:p>
          <a:p>
            <a:r>
              <a:t>Active inference: internal states appear to infer the hidden causes of their sensory states (by increasing model evidence) and actively influence those causes</a:t>
            </a:r>
          </a:p>
          <a:p>
            <a:endParaRPr/>
          </a:p>
          <a:p>
            <a:r>
              <a:rPr u="sng">
                <a:hlinkClick r:id="rId3"/>
              </a:rPr>
              <a:t>https://mundyreimer.github.io/blog/free-energy-principle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 name="Shape 1087"/>
          <p:cNvSpPr>
            <a:spLocks noGrp="1" noRot="1" noChangeAspect="1"/>
          </p:cNvSpPr>
          <p:nvPr>
            <p:ph type="sldImg"/>
          </p:nvPr>
        </p:nvSpPr>
        <p:spPr>
          <a:prstGeom prst="rect">
            <a:avLst/>
          </a:prstGeom>
        </p:spPr>
        <p:txBody>
          <a:bodyPr/>
          <a:lstStyle/>
          <a:p>
            <a:endParaRPr/>
          </a:p>
        </p:txBody>
      </p:sp>
      <p:sp>
        <p:nvSpPr>
          <p:cNvPr id="1088" name="Shape 1088"/>
          <p:cNvSpPr>
            <a:spLocks noGrp="1"/>
          </p:cNvSpPr>
          <p:nvPr>
            <p:ph type="body" sz="quarter" idx="1"/>
          </p:nvPr>
        </p:nvSpPr>
        <p:spPr>
          <a:prstGeom prst="rect">
            <a:avLst/>
          </a:prstGeom>
        </p:spPr>
        <p:txBody>
          <a:bodyPr/>
          <a:lstStyle/>
          <a:p>
            <a:r>
              <a:t>\footnotetext{Three population parameters $(CL_{pop}, V_{pop}, {k_a}_{pop})$ and their respective variability $(\omega_{CL}, \omega_{V}, \omega_{k_a})$; $3 \times 67$ individual parameters $\lbrace CL_i, V_i, {k_a}_i\rbrace_{i=1}^{N=67}$; elements of $3\times3$ Cholesky matrix $\mathbf{L}$; $3 \times 67$ standard normal variables for non-centered parametrization of Eq. \eqref{eq:distrib_thetai}; residual variability $\sigma$.}</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a:lstStyle/>
          <a:p>
            <a:endParaRPr/>
          </a:p>
        </p:txBody>
      </p:sp>
      <p:sp>
        <p:nvSpPr>
          <p:cNvPr id="1133" name="Shape 1133"/>
          <p:cNvSpPr>
            <a:spLocks noGrp="1"/>
          </p:cNvSpPr>
          <p:nvPr>
            <p:ph type="body" sz="quarter" idx="1"/>
          </p:nvPr>
        </p:nvSpPr>
        <p:spPr>
          <a:prstGeom prst="rect">
            <a:avLst/>
          </a:prstGeom>
        </p:spPr>
        <p:txBody>
          <a:bodyPr/>
          <a:lstStyle/>
          <a:p>
            <a:r>
              <a:t>Healthy aging is accompanied by heterogeneous decline of cognitive abilities among</a:t>
            </a:r>
          </a:p>
          <a:p>
            <a:r>
              <a:t>individuals, especially during senescence. The mechanisms of this variability are not</a:t>
            </a:r>
          </a:p>
          <a:p>
            <a:r>
              <a:t>understood, but have been associated with the reorganization of white matter fiber</a:t>
            </a:r>
          </a:p>
          <a:p>
            <a:r>
              <a:t>tracts and the functional co-activations of brain regions. Here, we built a causal</a:t>
            </a:r>
          </a:p>
          <a:p>
            <a:r>
              <a:t>inference framework to provide mechanistic insight into the link between structural</a:t>
            </a:r>
          </a:p>
          <a:p>
            <a:r>
              <a:t>connectivity and brain function, informed by brain imaging data and network</a:t>
            </a:r>
          </a:p>
          <a:p>
            <a:r>
              <a:t>modeling. By applying various degrees of interhemispheric degradation of structural</a:t>
            </a:r>
          </a:p>
          <a:p>
            <a:r>
              <a:t>connectivity, we were not only able to reproduce the age-related decline in</a:t>
            </a:r>
          </a:p>
          <a:p>
            <a:r>
              <a:t>interhemispheric functional communication and the associated dynamical flexibility,</a:t>
            </a:r>
          </a:p>
          <a:p>
            <a:r>
              <a:t>but we obtained an increase of global modulation of structural connectivity over the</a:t>
            </a:r>
          </a:p>
          <a:p>
            <a:r>
              <a:t>brain function during senescence. Notably, the increase in modulation between</a:t>
            </a:r>
          </a:p>
          <a:p>
            <a:r>
              <a:t>structural connectivity and brian function was higher in magnitude and steeper in its</a:t>
            </a:r>
          </a:p>
          <a:p>
            <a:r>
              <a:t>increase in older adults with poor cognitive performance. We independently validated</a:t>
            </a:r>
          </a:p>
          <a:p>
            <a:r>
              <a:t>the causal hypothesis of our framework via a Bayesian approach based on</a:t>
            </a:r>
          </a:p>
          <a:p>
            <a:r>
              <a:t>deep-learning. The current results might be the first mechanistic demonstration of</a:t>
            </a:r>
          </a:p>
          <a:p>
            <a:r>
              <a:t>dedifferentiation and scaffolding during aging leading to cognitive decline</a:t>
            </a:r>
          </a:p>
          <a:p>
            <a:r>
              <a:t>demonstrated in a large cohort.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9" name="Shape 1149"/>
          <p:cNvSpPr>
            <a:spLocks noGrp="1" noRot="1" noChangeAspect="1"/>
          </p:cNvSpPr>
          <p:nvPr>
            <p:ph type="sldImg"/>
          </p:nvPr>
        </p:nvSpPr>
        <p:spPr>
          <a:prstGeom prst="rect">
            <a:avLst/>
          </a:prstGeom>
        </p:spPr>
        <p:txBody>
          <a:bodyPr/>
          <a:lstStyle/>
          <a:p>
            <a:endParaRPr/>
          </a:p>
        </p:txBody>
      </p:sp>
      <p:sp>
        <p:nvSpPr>
          <p:cNvPr id="1150" name="Shape 1150"/>
          <p:cNvSpPr>
            <a:spLocks noGrp="1"/>
          </p:cNvSpPr>
          <p:nvPr>
            <p:ph type="body" sz="quarter" idx="1"/>
          </p:nvPr>
        </p:nvSpPr>
        <p:spPr>
          <a:prstGeom prst="rect">
            <a:avLst/>
          </a:prstGeom>
        </p:spPr>
        <p:txBody>
          <a:bodyPr/>
          <a:lstStyle/>
          <a:p>
            <a:r>
              <a:t>The advancement of neuroimaging analysis relies on a comprehensive understanding of how protein-related causes of Alzheimer's disease, structure and abnormal brain function deficit are interconnected, involving excessive and synchronized neuronal firing that induces hyperexcitability, resulting in dysfunction of brain networks and cognitive deficits, which can be evaluated using resting-state magnetic resonance imaging. To attain maximum dynamical complexity for individual brains, we created personalized brain network models by incorporating a specific set of working points, merging structural brain topographies with either excitotoxicity or postsynaptic depression, two significant mechanisms through which Aβ and pTau affect neuronal activity. Data from the Sydney Memory and Aging Study (MAS) sample (71 cognitively normal control, 44 subjective cognitive decline; 32 amnestic mild cognitive impairment (aMCI), and 12 with Alzheimer's disease participants) were used to establish a causal inference framework that could shed light on the abnormal brain activity seen in individuals suffering from cognitively declined patients. By applying various levels of these putative mechanisms to the limbic regions that typically present with the earliest and largest protein burden, we found that the excitotoxicity is sufficient and necessary to reproduce two biometrics associated with AD pathology: homotopic dysconnectivity and a decrease in limbic network dynamical fluidity. This observation was shown not only in the clinical groups (aMCI and AD), but also in healthy subjects that were virtually-diseased with excitotoxicity as these abnormal proteins can accumulate before the appearance of any cognitive changes. The same findings were independently confirmed by a mechanistic deep learning inference framework. Taken together, our results show the crucial role of protein burden-induced hyperexcitability in altering macroscopic brain dynamics, and offer a mechanistic link between structural and functional biomarkers of cognitive dysfunction due to AD.</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3" name="Shape 1163"/>
          <p:cNvSpPr>
            <a:spLocks noGrp="1" noRot="1" noChangeAspect="1"/>
          </p:cNvSpPr>
          <p:nvPr>
            <p:ph type="sldImg"/>
          </p:nvPr>
        </p:nvSpPr>
        <p:spPr>
          <a:prstGeom prst="rect">
            <a:avLst/>
          </a:prstGeom>
        </p:spPr>
        <p:txBody>
          <a:bodyPr/>
          <a:lstStyle/>
          <a:p>
            <a:endParaRPr/>
          </a:p>
        </p:txBody>
      </p:sp>
      <p:sp>
        <p:nvSpPr>
          <p:cNvPr id="1164" name="Shape 1164"/>
          <p:cNvSpPr>
            <a:spLocks noGrp="1"/>
          </p:cNvSpPr>
          <p:nvPr>
            <p:ph type="body" sz="quarter" idx="1"/>
          </p:nvPr>
        </p:nvSpPr>
        <p:spPr>
          <a:prstGeom prst="rect">
            <a:avLst/>
          </a:prstGeom>
        </p:spPr>
        <p:txBody>
          <a:bodyPr/>
          <a:lstStyle/>
          <a:p>
            <a:r>
              <a:t>Multiple sclerosis (MS) is typically diagnosed based on the clinical presentation, the presence of structural MRI lesions, and a “no better explanation” criterion. The structural lesions, disseminated in time and space, are a consequence of autoimmune processes leading to the damage of the myelin sheath in the central nervous system. As such, one would expect that more lesions would relate to higher clinical disability. However, a conflicting scenario is often present, with a high lesion load related to mild clinical impairment, and vice versa, a phenomenon referred to as the “clinico-radiological paradox”. The myelin damage in MS is widespread, which is likely mirrored in a widespread slowing of conduction velocities. However, conduction velocities are typically measured on selected white-matter tracts (e.g., visual evoked potentials), which do not directly relate to clinical impairment. In this paper, we hypothesize that the overall slowing of conduction velocities (i.e., across all brain tracts) is a better predictor of clinical disability. However, estimating the whole-brain average velocities is challenging. To overcome this obstacle, we estimated patient-specific conduction velocities in MS patients by merging multimodal data (i.e., DTI and source-reconstructed magnetoencephalography) to inform large-scale brain models, fitted on each individual patient. We started from the known reduction of the power of the alpha frequency band, as well as the shift in its peak, observed in MS patients. We then reproduced these individual spectral features in silico using large-scale models based on the individual connectomes. We then used state-of-the-art deep neural networks for Bayesian model inversion to estimate the most likely average conduction velocity in each patient, given the observed spectral features (and the connectomes). Finally, we used the inferred conduction velocities to predict the individual clinical disability. We find that the conduction velocities inferred for patients are significantly lower than those inferred for controls and that they are predictive of individual clinical disability, well above the predictive power of demographic and clinical variables and lesion load. Our results suggest a biologically and physically plausible solution to the “clinico-radiological” paradox, where the inferred, individual changes in conduction velocities across the whole networks are proposed as causative to the clinical disability.</a:t>
            </a:r>
          </a:p>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9" name="Shape 1219"/>
          <p:cNvSpPr>
            <a:spLocks noGrp="1" noRot="1" noChangeAspect="1"/>
          </p:cNvSpPr>
          <p:nvPr>
            <p:ph type="sldImg"/>
          </p:nvPr>
        </p:nvSpPr>
        <p:spPr>
          <a:prstGeom prst="rect">
            <a:avLst/>
          </a:prstGeom>
        </p:spPr>
        <p:txBody>
          <a:bodyPr/>
          <a:lstStyle/>
          <a:p>
            <a:endParaRPr/>
          </a:p>
        </p:txBody>
      </p:sp>
      <p:sp>
        <p:nvSpPr>
          <p:cNvPr id="1220" name="Shape 1220"/>
          <p:cNvSpPr>
            <a:spLocks noGrp="1"/>
          </p:cNvSpPr>
          <p:nvPr>
            <p:ph type="body" sz="quarter" idx="1"/>
          </p:nvPr>
        </p:nvSpPr>
        <p:spPr>
          <a:prstGeom prst="rect">
            <a:avLst/>
          </a:prstGeom>
        </p:spPr>
        <p:txBody>
          <a:bodyPr/>
          <a:lstStyle/>
          <a:p>
            <a:endParaRPr/>
          </a:p>
          <a:p>
            <a:r>
              <a:t>HMC takes advantage of gradient information to achieve much faster convergence than traditional sampling methods, and its trajectories do not resemble random-walks.</a:t>
            </a:r>
          </a:p>
          <a:p>
            <a:endParaRPr/>
          </a:p>
          <a:p>
            <a:r>
              <a:t>Hamiltonian Monte Carlo (HMC), also known as hybrid Monte Carlo, is able to suppress such random walk behavior by means of a clever auxiliary</a:t>
            </a:r>
          </a:p>
          <a:p>
            <a:r>
              <a:t>variable scheme that transforms the problem of sampling from a target distribution into the problem of simulating Hamiltonian dynamics.</a:t>
            </a:r>
          </a:p>
          <a:p>
            <a:endParaRPr/>
          </a:p>
          <a:p>
            <a:endParaRPr/>
          </a:p>
          <a:p>
            <a:r>
              <a:t>More advanced techniques, such as Hybrid Monte Carlo have been developed to incorporate additional dynamics that increase the efficiency of the Markov chain path.</a:t>
            </a:r>
          </a:p>
          <a:p>
            <a:endParaRPr/>
          </a:p>
          <a:p>
            <a:r>
              <a:t> For reversibility to be maintained, the total energy of the particle has to be conserved - hence we are interested in Hamiltonian systems.</a:t>
            </a:r>
          </a:p>
          <a:p>
            <a:endParaRPr/>
          </a:p>
          <a:p>
            <a:endParaRPr/>
          </a:p>
          <a:p>
            <a:r>
              <a:t>Hamiltonian dynamics describe an object’s motion in terms of its location and momentum (equivalent to the object’s mass times its velocity) at some time. Hamiltonian dynamics describe how kinetic energy is converted to potential energy (and vice versa) as an object moves throughout a system in time. This description is implemented quantitatively via a set of differential equations known as the Hamiltonian equations:</a:t>
            </a:r>
          </a:p>
          <a:p>
            <a:endParaRPr/>
          </a:p>
          <a:p>
            <a:endParaRPr/>
          </a:p>
          <a:p>
            <a:r>
              <a:t>the above transformation preserves volume and is reversible and can thus be used as transition operators of a Markov chain.</a:t>
            </a:r>
          </a:p>
          <a:p>
            <a:endParaRPr/>
          </a:p>
          <a:p>
            <a:r>
              <a:t>For a given set of initial conditions, Hamiltonian dynamics will follow contours of constant energy in phase space (analogous to the circle traced out in phase space in the example above). </a:t>
            </a:r>
          </a:p>
          <a:p>
            <a:r>
              <a:t>For simpilicity M is taken to be diagonal and often equal to identity matrix.</a:t>
            </a:r>
          </a:p>
          <a:p>
            <a:r>
              <a:t>the canonical distribution for p is independent of the canonical distribution for q</a:t>
            </a:r>
          </a:p>
          <a:p>
            <a:endParaRPr/>
          </a:p>
          <a:p>
            <a:endParaRPr/>
          </a:p>
          <a:p>
            <a:r>
              <a:t>preserve the properties of volume conservation and time reversibility.</a:t>
            </a:r>
          </a:p>
          <a:p>
            <a:endParaRPr/>
          </a:p>
          <a:p>
            <a:endParaRPr/>
          </a:p>
          <a:p>
            <a:r>
              <a:t>In practice, we cannot simulate Hamiltonian dynamics exactly because of the problem of time discretization. </a:t>
            </a:r>
          </a:p>
          <a:p>
            <a:r>
              <a:t>There are several ways one can do this. To maintain invariance of the Markov chain however, care must be taken</a:t>
            </a:r>
          </a:p>
          <a:p>
            <a:r>
              <a:t> to preserve the properties of volume conservation and time reversibility. The leap-frog algorithm maintains these properties and operates in 3 steps:</a:t>
            </a:r>
          </a:p>
          <a:p>
            <a:endParaRPr/>
          </a:p>
          <a:p>
            <a:r>
              <a:t> The Leap Frog method updates the momentum and position variables sequentially, starting by simulating the momentum dynamics over half of step size e/2, then simulating the position dynamics over e, then completing the momentum simulation over another small interval of time e/2.</a:t>
            </a:r>
          </a:p>
          <a:p>
            <a:endParaRPr/>
          </a:p>
          <a:p>
            <a:r>
              <a:t>The algorithm simplifies to the following explicit scheme:</a:t>
            </a:r>
          </a:p>
          <a:p>
            <a:r>
              <a:t>First take one half-step for momentum q</a:t>
            </a:r>
          </a:p>
          <a:p>
            <a:r>
              <a:t>Then take a full step for position p</a:t>
            </a:r>
          </a:p>
          <a:p>
            <a:r>
              <a:t>Then take one final half step for momentum q</a:t>
            </a:r>
          </a:p>
          <a:p>
            <a:endParaRPr/>
          </a:p>
          <a:p>
            <a:r>
              <a:t>Notice that using Leapfrog, the volume is preserved and the trajectory is very stable. In addition the discretization is reversible (it doesn't preserve the Hamiltonian perfectly. The error is very stable and the value of the Hamiltonian at each step oscillates around the true value. When we sample from the potential in our HMC, we will use the acceptance probability to balance out the error in H.  ).</a:t>
            </a:r>
          </a:p>
          <a:p>
            <a:endParaRPr/>
          </a:p>
          <a:p>
            <a:r>
              <a:t>If our finite difference scheme was exact, the acceptance ration would be 1 since energy is conserved with Hamiltonian dynamics. However, as we have seen, the leapfrog method does not conserve energy perfectly and an accept/reject step is still needed.</a:t>
            </a:r>
          </a:p>
          <a:p>
            <a:endParaRPr/>
          </a:p>
          <a:p>
            <a:endParaRPr/>
          </a:p>
          <a:p>
            <a:endParaRPr/>
          </a:p>
          <a:p>
            <a:r>
              <a:t>Euler discretization involves directly updating the momentum and position at each time step. Notice that with euler method the volume is not preserved. </a:t>
            </a:r>
          </a:p>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5" name="Shape 1355"/>
          <p:cNvSpPr>
            <a:spLocks noGrp="1" noRot="1" noChangeAspect="1"/>
          </p:cNvSpPr>
          <p:nvPr>
            <p:ph type="sldImg"/>
          </p:nvPr>
        </p:nvSpPr>
        <p:spPr>
          <a:prstGeom prst="rect">
            <a:avLst/>
          </a:prstGeom>
        </p:spPr>
        <p:txBody>
          <a:bodyPr/>
          <a:lstStyle/>
          <a:p>
            <a:endParaRPr/>
          </a:p>
        </p:txBody>
      </p:sp>
      <p:sp>
        <p:nvSpPr>
          <p:cNvPr id="1356" name="Shape 1356"/>
          <p:cNvSpPr>
            <a:spLocks noGrp="1"/>
          </p:cNvSpPr>
          <p:nvPr>
            <p:ph type="body" sz="quarter" idx="1"/>
          </p:nvPr>
        </p:nvSpPr>
        <p:spPr>
          <a:prstGeom prst="rect">
            <a:avLst/>
          </a:prstGeom>
        </p:spPr>
        <p:txBody>
          <a:bodyPr/>
          <a:lstStyle/>
          <a:p>
            <a:r>
              <a:rPr u="sng">
                <a:hlinkClick r:id="rId3"/>
              </a:rPr>
              <a:t>https://jaredtumiel.github.io/blog/2020/08/08/free-energy1.html</a:t>
            </a:r>
          </a:p>
          <a:p>
            <a:endParaRPr u="sng">
              <a:hlinkClick r:id="rId3"/>
            </a:endParaRPr>
          </a:p>
          <a:p>
            <a:r>
              <a:rPr u="sng">
                <a:hlinkClick r:id="rId4"/>
              </a:rPr>
              <a:t>https://mundyreimer.github.io/blog/free-energy-principle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hape 279"/>
          <p:cNvSpPr>
            <a:spLocks noGrp="1" noRot="1" noChangeAspect="1"/>
          </p:cNvSpPr>
          <p:nvPr>
            <p:ph type="sldImg"/>
          </p:nvPr>
        </p:nvSpPr>
        <p:spPr>
          <a:xfrm>
            <a:off x="381000" y="685800"/>
            <a:ext cx="6096000" cy="3429000"/>
          </a:xfrm>
          <a:prstGeom prst="rect">
            <a:avLst/>
          </a:prstGeom>
        </p:spPr>
        <p:txBody>
          <a:bodyPr/>
          <a:lstStyle/>
          <a:p>
            <a:endParaRPr/>
          </a:p>
        </p:txBody>
      </p:sp>
      <p:sp>
        <p:nvSpPr>
          <p:cNvPr id="280" name="Shape 280"/>
          <p:cNvSpPr>
            <a:spLocks noGrp="1"/>
          </p:cNvSpPr>
          <p:nvPr>
            <p:ph type="body" sz="quarter" idx="1"/>
          </p:nvPr>
        </p:nvSpPr>
        <p:spPr>
          <a:prstGeom prst="rect">
            <a:avLst/>
          </a:prstGeom>
        </p:spPr>
        <p:txBody>
          <a:bodyPr/>
          <a:lstStyle/>
          <a:p>
            <a:pPr>
              <a:defRPr sz="1200"/>
            </a:pPr>
            <a:r>
              <a:t>Inference about population based on statics on some samples</a:t>
            </a:r>
          </a:p>
          <a:p>
            <a:pPr>
              <a:defRPr sz="1200"/>
            </a:pPr>
            <a:endParaRPr/>
          </a:p>
          <a:p>
            <a:pPr>
              <a:defRPr sz="1200"/>
            </a:pPr>
            <a:r>
              <a:t>The variables  and  are “observables,” while β and  are model parameters representing features of the model that cannot be directly observed. The prediction  represents the best fit of the model to the observed variable </a:t>
            </a:r>
          </a:p>
          <a:p>
            <a:pPr>
              <a:defRPr sz="1200"/>
            </a:pPr>
            <a:endParaRPr/>
          </a:p>
          <a:p>
            <a:pPr>
              <a:defRPr sz="1200"/>
            </a:pPr>
            <a:r>
              <a:t>A set of independent variables, x_i , that are observed and provided to the model as input data or “predictors.”</a:t>
            </a:r>
          </a:p>
          <a:p>
            <a:pPr>
              <a:defRPr sz="1200"/>
            </a:pPr>
            <a:endParaRPr/>
          </a:p>
          <a:p>
            <a:pPr>
              <a:defRPr sz="1200"/>
            </a:pPr>
            <a:r>
              <a:t>A dependent variable, y_i, that is also observed and provided to the model as training examples of output data.</a:t>
            </a:r>
          </a:p>
          <a:p>
            <a:pPr>
              <a:defRPr sz="1200"/>
            </a:pPr>
            <a:endParaRPr/>
          </a:p>
          <a:p>
            <a:pPr>
              <a:defRPr sz="1200"/>
            </a:pPr>
            <a:r>
              <a:t>Predictions, , synthetic output data that are generated by the model and intended to match  as well as possible.</a:t>
            </a:r>
          </a:p>
          <a:p>
            <a:pPr>
              <a:defRPr sz="1200"/>
            </a:pPr>
            <a:endParaRPr/>
          </a:p>
          <a:p>
            <a:pPr>
              <a:defRPr sz="1200"/>
            </a:pPr>
            <a:r>
              <a:t>A set of inferred parameters, beta, that serve to transform the inputs into the predictions.</a:t>
            </a:r>
          </a:p>
          <a:p>
            <a:pPr>
              <a:defRPr sz="1200"/>
            </a:pPr>
            <a:endParaRPr/>
          </a:p>
          <a:p>
            <a:pPr>
              <a:defRPr sz="1200"/>
            </a:pPr>
            <a:r>
              <a:t>An uncertainty measure, sigma, that characterizes the magnitude of typical errors in predictions.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6" name="Shape 1366"/>
          <p:cNvSpPr>
            <a:spLocks noGrp="1" noRot="1" noChangeAspect="1"/>
          </p:cNvSpPr>
          <p:nvPr>
            <p:ph type="sldImg"/>
          </p:nvPr>
        </p:nvSpPr>
        <p:spPr>
          <a:prstGeom prst="rect">
            <a:avLst/>
          </a:prstGeom>
        </p:spPr>
        <p:txBody>
          <a:bodyPr/>
          <a:lstStyle/>
          <a:p>
            <a:endParaRPr/>
          </a:p>
        </p:txBody>
      </p:sp>
      <p:sp>
        <p:nvSpPr>
          <p:cNvPr id="1367" name="Shape 1367"/>
          <p:cNvSpPr>
            <a:spLocks noGrp="1"/>
          </p:cNvSpPr>
          <p:nvPr>
            <p:ph type="body" sz="quarter" idx="1"/>
          </p:nvPr>
        </p:nvSpPr>
        <p:spPr>
          <a:prstGeom prst="rect">
            <a:avLst/>
          </a:prstGeom>
        </p:spPr>
        <p:txBody>
          <a:bodyPr/>
          <a:lstStyle/>
          <a:p>
            <a:r>
              <a:t> thermodynamic free energy= maximum amount of work that the system can perform in a process at constant temperature,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4" name="Shape 1374"/>
          <p:cNvSpPr>
            <a:spLocks noGrp="1" noRot="1" noChangeAspect="1"/>
          </p:cNvSpPr>
          <p:nvPr>
            <p:ph type="sldImg"/>
          </p:nvPr>
        </p:nvSpPr>
        <p:spPr>
          <a:prstGeom prst="rect">
            <a:avLst/>
          </a:prstGeom>
        </p:spPr>
        <p:txBody>
          <a:bodyPr/>
          <a:lstStyle/>
          <a:p>
            <a:endParaRPr/>
          </a:p>
        </p:txBody>
      </p:sp>
      <p:sp>
        <p:nvSpPr>
          <p:cNvPr id="1375" name="Shape 1375"/>
          <p:cNvSpPr>
            <a:spLocks noGrp="1"/>
          </p:cNvSpPr>
          <p:nvPr>
            <p:ph type="body" sz="quarter" idx="1"/>
          </p:nvPr>
        </p:nvSpPr>
        <p:spPr>
          <a:prstGeom prst="rect">
            <a:avLst/>
          </a:prstGeom>
        </p:spPr>
        <p:txBody>
          <a:bodyPr/>
          <a:lstStyle/>
          <a:p>
            <a:endParaRPr/>
          </a:p>
          <a:p>
            <a:r>
              <a:rPr u="sng">
                <a:hlinkClick r:id="rId3"/>
              </a:rPr>
              <a:t>https://mpatacchiola.github.io/blog/2021/01/25/intro-variational-inference.html</a:t>
            </a:r>
          </a:p>
          <a:p>
            <a:endParaRPr u="sng">
              <a:hlinkClick r:id="rId3"/>
            </a:endParaRPr>
          </a:p>
          <a:p>
            <a:r>
              <a:rPr u="sng">
                <a:hlinkClick r:id="rId4"/>
              </a:rPr>
              <a:t>https://lips.cs.princeton.edu/the-elbo-without-jensen-or-kl/</a:t>
            </a:r>
          </a:p>
          <a:p>
            <a:endParaRPr u="sng">
              <a:hlinkClick r:id="rId4"/>
            </a:endParaRPr>
          </a:p>
          <a:p>
            <a:r>
              <a:t>https://blog.jakuba.net/variational-inference-deriving-elbo/</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prstGeom prst="rect">
            <a:avLst/>
          </a:prstGeom>
        </p:spPr>
        <p:txBody>
          <a:bodyPr/>
          <a:lstStyle/>
          <a:p>
            <a:endParaRPr/>
          </a:p>
        </p:txBody>
      </p:sp>
      <p:sp>
        <p:nvSpPr>
          <p:cNvPr id="308" name="Shape 308"/>
          <p:cNvSpPr>
            <a:spLocks noGrp="1"/>
          </p:cNvSpPr>
          <p:nvPr>
            <p:ph type="body" sz="quarter" idx="1"/>
          </p:nvPr>
        </p:nvSpPr>
        <p:spPr>
          <a:prstGeom prst="rect">
            <a:avLst/>
          </a:prstGeom>
        </p:spPr>
        <p:txBody>
          <a:bodyPr/>
          <a:lstStyle/>
          <a:p>
            <a:r>
              <a:t>It has been extremely shown that minimization an object function defined by discrepancy between the measured and simulated data is able to solve parameter estimation problems in many case studies. </a:t>
            </a:r>
          </a:p>
          <a:p>
            <a:r>
              <a:t>There is no a single optimization algorithm which is the best for all or even a broad class of parameter estimation problems and the choice of optimization depends to many criteria such as lin/nonlinearity and dimension of the problem and our a prior knowledge. </a:t>
            </a:r>
          </a:p>
          <a:p>
            <a:endParaRPr/>
          </a:p>
          <a:p>
            <a:r>
              <a:t>Sum of squared error: least-squares cost function.  Y: data, Y hat model: output, sigma: measurement errors for N_y data points.</a:t>
            </a:r>
          </a:p>
          <a:p>
            <a:endParaRPr/>
          </a:p>
          <a:p>
            <a:r>
              <a:t>chi-squared error criterion: all variance sigma are equal.</a:t>
            </a:r>
          </a:p>
          <a:p>
            <a:endParaRPr/>
          </a:p>
          <a:p>
            <a:endParaRPr/>
          </a:p>
          <a:p>
            <a:r>
              <a:t>MLE: approximate the posterior as a delta function centered on the MAP estimate, or prior=1.</a:t>
            </a:r>
          </a:p>
          <a:p>
            <a:endParaRPr/>
          </a:p>
          <a:p>
            <a:endParaRPr/>
          </a:p>
          <a:p>
            <a:endParaRPr/>
          </a:p>
          <a:p>
            <a:endParaRPr/>
          </a:p>
          <a:p>
            <a:r>
              <a:t>In recent decades, optimization problem has received increasing (a great deal of) attention, and many optimization algorithms have been proposed and successfully employed  in various scientific fields. </a:t>
            </a:r>
          </a:p>
          <a:p>
            <a:endParaRPr/>
          </a:p>
          <a:p>
            <a:r>
              <a:t>In general, the aim of solving an optimization problem is to find the best solution which maximizes or minimizes a real function referred to as fitness or objective function (also known as cost function), while satisfying some constraints.</a:t>
            </a:r>
          </a:p>
          <a:p>
            <a:endParaRPr/>
          </a:p>
          <a:p>
            <a:r>
              <a:t>Solutions of these problems are not account as correct or incorrect, but instead are rated in terms of quality.</a:t>
            </a:r>
          </a:p>
          <a:p>
            <a:endParaRPr/>
          </a:p>
          <a:p>
            <a:r>
              <a:t>The optimal solution must be chosen from a set of candidate solutions known as the search space.</a:t>
            </a:r>
          </a:p>
          <a:p>
            <a:endParaRPr/>
          </a:p>
          <a:p>
            <a:r>
              <a:t>Therefore maximization of function f is equivalent to minimization of -f .</a:t>
            </a:r>
          </a:p>
          <a:p>
            <a:endParaRPr/>
          </a:p>
          <a:p>
            <a:r>
              <a:t>In minimization, we search for a solution which has a fitness function value smaller or equal than all the others.</a:t>
            </a:r>
          </a:p>
          <a:p>
            <a:endParaRPr/>
          </a:p>
          <a:p>
            <a:endParaRPr/>
          </a:p>
          <a:p>
            <a:r>
              <a:t>where f(x) known as as objective function (fitness function or cost function) is the function being optimized, and x denotes a candidate solution.</a:t>
            </a:r>
          </a:p>
          <a:p>
            <a:r>
              <a:t>The domain S  is called the search space (or parameter space) which composes all the possible solutions.</a:t>
            </a:r>
          </a:p>
          <a:p>
            <a:endParaRPr/>
          </a:p>
          <a:p>
            <a:r>
              <a:t>The parameter N is the dimensions of the search space, i.e. the number of variables or parameters involved in optimization problem.</a:t>
            </a:r>
          </a:p>
          <a:p>
            <a:endParaRPr/>
          </a:p>
          <a:p>
            <a:r>
              <a:t>A local minimum is a candidate solution which has a smaller value of the objective function than any other candidate solution in a particular region of the search space.</a:t>
            </a:r>
          </a:p>
          <a:p>
            <a:r>
              <a:t>The minimum which has the smallest value of the objective function in the entire search space is called the global minimum.</a:t>
            </a:r>
          </a:p>
          <a:p>
            <a:endParaRPr/>
          </a:p>
          <a:p>
            <a:endParaRPr/>
          </a:p>
          <a:p>
            <a:r>
              <a:t>In general, optimization algorithms can be divided into local and global search algorithms.</a:t>
            </a:r>
          </a:p>
          <a:p>
            <a:r>
              <a:t>It has been extensively reported that for solving the inverse problems in biological systems, evolutionary algorithms</a:t>
            </a:r>
          </a:p>
          <a:p>
            <a:r>
              <a:t>(stochastic global search method) outperform the local search methods.</a:t>
            </a:r>
          </a:p>
          <a:p>
            <a:endParaRPr/>
          </a:p>
          <a:p>
            <a:endParaRPr/>
          </a:p>
          <a:p>
            <a:r>
              <a:t>More sophisticated stochastic methods mimic strategies from biological evolution, other biological or physical phenomena.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a:spLocks noGrp="1" noRot="1" noChangeAspect="1"/>
          </p:cNvSpPr>
          <p:nvPr>
            <p:ph type="sldImg"/>
          </p:nvPr>
        </p:nvSpPr>
        <p:spPr>
          <a:prstGeom prst="rect">
            <a:avLst/>
          </a:prstGeom>
        </p:spPr>
        <p:txBody>
          <a:bodyPr/>
          <a:lstStyle/>
          <a:p>
            <a:endParaRPr/>
          </a:p>
        </p:txBody>
      </p:sp>
      <p:sp>
        <p:nvSpPr>
          <p:cNvPr id="330" name="Shape 330"/>
          <p:cNvSpPr>
            <a:spLocks noGrp="1"/>
          </p:cNvSpPr>
          <p:nvPr>
            <p:ph type="body" sz="quarter" idx="1"/>
          </p:nvPr>
        </p:nvSpPr>
        <p:spPr>
          <a:prstGeom prst="rect">
            <a:avLst/>
          </a:prstGeom>
        </p:spPr>
        <p:txBody>
          <a:bodyPr/>
          <a:lstStyle/>
          <a:p>
            <a:r>
              <a:t>We have proposed a novel method to estimate the parameters of ordinary and delay stochastic differential equations: instead of inference from time series,</a:t>
            </a:r>
          </a:p>
          <a:p>
            <a:r>
              <a:t>the unknown parameters are estimated from the power spectrum of signal computed analytically using Green’s function method.</a:t>
            </a:r>
          </a:p>
          <a:p>
            <a:endParaRPr/>
          </a:p>
          <a:p>
            <a:endParaRPr/>
          </a:p>
          <a:p>
            <a:r>
              <a:t> Schematic illustration of parameter inference carried out in this work. In Case studies  I and  II, to estimated the parameters of a SDE, the true signal (analytical power spectrum)</a:t>
            </a:r>
          </a:p>
          <a:p>
            <a:r>
              <a:t> is fitted to the measured signal (numerical power spectrum). In a similar manner applied to real data measurement, in Case study  III, the power spectrum of a neural mass model (true signal)</a:t>
            </a:r>
          </a:p>
          <a:p>
            <a:r>
              <a:t>is fitted to the EEG-spectral power (measured signal).</a:t>
            </a:r>
          </a:p>
          <a:p>
            <a:endParaRPr/>
          </a:p>
          <a:p>
            <a:endParaRPr/>
          </a:p>
          <a:p>
            <a:r>
              <a:t>As can be observed from the schematic illustration, in order to estimate the unknown parameters of a set of SDE, we transform the observation from time-domain to frequency-domain data.</a:t>
            </a:r>
          </a:p>
          <a:p>
            <a:endParaRPr/>
          </a:p>
          <a:p>
            <a:r>
              <a:t>To this end, the power spectrum of the system is computed analytically by the aid of Green function method to generate the true signal, i.e. the signal constructed</a:t>
            </a:r>
          </a:p>
          <a:p>
            <a:r>
              <a:t>by the nominal (true) parameters. In addition, the system spectral power is calculated numerically to acquire the measurement signal. Then, the model parameters</a:t>
            </a:r>
          </a:p>
          <a:p>
            <a:r>
              <a:t>are estimated by fitting the measurement signal to the corresponding true signal.</a:t>
            </a:r>
          </a:p>
          <a:p>
            <a:endParaRPr/>
          </a:p>
          <a:p>
            <a:endParaRPr/>
          </a:p>
          <a:p>
            <a:endParaRPr/>
          </a:p>
          <a:p>
            <a:r>
              <a:t>Under the assumption of  spatial homogeneity, the system equations do not depend to spatial locations and obey the general form of functional DDEs, where those terms that have delay are separated from those term without delay.</a:t>
            </a:r>
          </a:p>
          <a:p>
            <a:r>
              <a:t>Vector X is the activity variable here, and bold capital  L is a diagonal matrix including all temporal operators L. </a:t>
            </a:r>
          </a:p>
          <a:p>
            <a:endParaRPr/>
          </a:p>
          <a:p>
            <a:r>
              <a:t>By setting all the temporal derivative to zero, the resting state of the system can be obtained. Then by linearizing the system equations around the resting state yields the the following form of  linear DDE, where Y is deviation from resting state, and A and B computed from Jacobian matrices at fix point X_0 are constant quadratic matrices.</a:t>
            </a:r>
          </a:p>
          <a:p>
            <a:r>
              <a:t>Substituting a solution in this form of Y in above and applying Fourier transform, we arrive at the Fourier transform of matrix Green’s function G.</a:t>
            </a:r>
          </a:p>
          <a:p>
            <a:endParaRPr/>
          </a:p>
          <a:p>
            <a:r>
              <a:t>Finally applying Wienner-Kninchine Theorem gives the spectral power density  (the power spectral density of a stationary process is the Fourier transform of its autocorrelation function )</a:t>
            </a:r>
          </a:p>
          <a:p>
            <a:r>
              <a:t>Where we have assumed that the EEG is generated by the activity of pyramidal cells and by virtue of the  specific choice of external input to relay cells, the EEG power spectrum depends to only one component of Greens function.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hape 374"/>
          <p:cNvSpPr>
            <a:spLocks noGrp="1" noRot="1" noChangeAspect="1"/>
          </p:cNvSpPr>
          <p:nvPr>
            <p:ph type="sldImg"/>
          </p:nvPr>
        </p:nvSpPr>
        <p:spPr>
          <a:prstGeom prst="rect">
            <a:avLst/>
          </a:prstGeom>
        </p:spPr>
        <p:txBody>
          <a:bodyPr/>
          <a:lstStyle/>
          <a:p>
            <a:endParaRPr/>
          </a:p>
        </p:txBody>
      </p:sp>
      <p:sp>
        <p:nvSpPr>
          <p:cNvPr id="375" name="Shape 375"/>
          <p:cNvSpPr>
            <a:spLocks noGrp="1"/>
          </p:cNvSpPr>
          <p:nvPr>
            <p:ph type="body" sz="quarter" idx="1"/>
          </p:nvPr>
        </p:nvSpPr>
        <p:spPr>
          <a:prstGeom prst="rect">
            <a:avLst/>
          </a:prstGeom>
        </p:spPr>
        <p:txBody>
          <a:bodyPr/>
          <a:lstStyle/>
          <a:p>
            <a:pPr>
              <a:defRPr sz="1200"/>
            </a:pPr>
            <a:r>
              <a:t>p_X</a:t>
            </a:r>
          </a:p>
          <a:p>
            <a:pPr>
              <a:defRPr sz="1200"/>
            </a:pPr>
            <a:r>
              <a:t>X: randome variable</a:t>
            </a:r>
          </a:p>
          <a:p>
            <a:pPr>
              <a:defRPr sz="1200"/>
            </a:pPr>
            <a:endParaRPr/>
          </a:p>
          <a:p>
            <a:pPr>
              <a:defRPr sz="1200"/>
            </a:pPr>
            <a:r>
              <a:t>P(Y=y)</a:t>
            </a:r>
          </a:p>
          <a:p>
            <a:pPr>
              <a:defRPr sz="1200"/>
            </a:pPr>
            <a:r>
              <a:t>Y: the actual outcome of en event</a:t>
            </a:r>
          </a:p>
          <a:p>
            <a:pPr>
              <a:defRPr sz="1200"/>
            </a:pPr>
            <a:r>
              <a:t>y: one of possible outomes</a:t>
            </a:r>
          </a:p>
          <a:p>
            <a:pPr>
              <a:defRPr sz="1200"/>
            </a:pPr>
            <a:r>
              <a:t>P(Y=2)=P(2)=1/6</a:t>
            </a:r>
          </a:p>
          <a:p>
            <a:pPr>
              <a:defRPr sz="1200"/>
            </a:pPr>
            <a:r>
              <a:t> </a:t>
            </a:r>
          </a:p>
          <a:p>
            <a:pPr>
              <a:defRPr sz="1200"/>
            </a:pPr>
            <a:endParaRPr/>
          </a:p>
          <a:p>
            <a:pPr>
              <a:defRPr sz="1200"/>
            </a:pPr>
            <a:r>
              <a:t>A probability density distribution is a type of probability distribution used for continuous random variables. It represents the probability of a random variable taking on a specific value within an interval.  The integral of the PDF over an interval gives the probability that the random variable falls within that interval. Probability Density Distribution (PDF) specifically refers to the distribution of continuous random variables and uses PDFs to model the probabilities associated with intervals of values.</a:t>
            </a:r>
          </a:p>
          <a:p>
            <a:pPr>
              <a:defRPr sz="1200"/>
            </a:pPr>
            <a:endParaRPr/>
          </a:p>
          <a:p>
            <a:pPr>
              <a:defRPr sz="1200"/>
            </a:pPr>
            <a:endParaRPr/>
          </a:p>
          <a:p>
            <a:pPr>
              <a:defRPr sz="1200"/>
            </a:pPr>
            <a:r>
              <a:t>Stochastic systems inherently involve randomness and uncertainty, and probability distributions are a natural way to quantify and characterize this randomness.</a:t>
            </a:r>
          </a:p>
          <a:p>
            <a:pPr>
              <a:defRPr sz="1200"/>
            </a:pPr>
            <a:endParaRPr/>
          </a:p>
          <a:p>
            <a:pPr>
              <a:defRPr sz="1200"/>
            </a:pPr>
            <a:r>
              <a:t>The central limit theorem (CLT) is a fundamental concept in probability theory and statistics. It states that when independent random variables are summed or averaged, regardless of the shape of their individual distributions, the resulting distribution tends to approximate a normal distribution as the number of variables increases</a:t>
            </a:r>
          </a:p>
          <a:p>
            <a:pPr>
              <a:defRPr sz="1200"/>
            </a:pPr>
            <a:endParaRPr/>
          </a:p>
          <a:p>
            <a:pPr>
              <a:defRPr sz="1200"/>
            </a:pPr>
            <a:r>
              <a:t>Probability Distribution: A probability distribution is a function that describes how the values of a random variable are distributed. It assigns probabilities to each possible outcome of the random variable.</a:t>
            </a:r>
          </a:p>
          <a:p>
            <a:pPr>
              <a:defRPr sz="1200"/>
            </a:pPr>
            <a:endParaRPr/>
          </a:p>
          <a:p>
            <a:pPr>
              <a:defRPr sz="1200"/>
            </a:pPr>
            <a:endParaRPr/>
          </a:p>
          <a:p>
            <a:pPr>
              <a:defRPr sz="1200"/>
            </a:pPr>
            <a:r>
              <a:t>A probability distribution is a list of outcomes and their associated probabilities (shape). A function that represents a discrete probability distribution is called a probability mass function. A function that represents a continuous probability distribution is called a probability density function</a:t>
            </a:r>
          </a:p>
          <a:p>
            <a:pPr>
              <a:defRPr sz="1200"/>
            </a:pPr>
            <a:endParaRPr/>
          </a:p>
          <a:p>
            <a:pPr>
              <a:defRPr sz="1200"/>
            </a:pPr>
            <a:endParaRPr/>
          </a:p>
          <a:p>
            <a:pPr>
              <a:defRPr sz="1200"/>
            </a:pPr>
            <a:r>
              <a:t>In the absolutely continuous case, probabilities are described by a probability density function, and the probability distribution is by definition the integral of the probability density function.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hape 384"/>
          <p:cNvSpPr>
            <a:spLocks noGrp="1" noRot="1" noChangeAspect="1"/>
          </p:cNvSpPr>
          <p:nvPr>
            <p:ph type="sldImg"/>
          </p:nvPr>
        </p:nvSpPr>
        <p:spPr>
          <a:prstGeom prst="rect">
            <a:avLst/>
          </a:prstGeom>
        </p:spPr>
        <p:txBody>
          <a:bodyPr/>
          <a:lstStyle/>
          <a:p>
            <a:endParaRPr/>
          </a:p>
        </p:txBody>
      </p:sp>
      <p:sp>
        <p:nvSpPr>
          <p:cNvPr id="385" name="Shape 385"/>
          <p:cNvSpPr>
            <a:spLocks noGrp="1"/>
          </p:cNvSpPr>
          <p:nvPr>
            <p:ph type="body" sz="quarter" idx="1"/>
          </p:nvPr>
        </p:nvSpPr>
        <p:spPr>
          <a:prstGeom prst="rect">
            <a:avLst/>
          </a:prstGeom>
        </p:spPr>
        <p:txBody>
          <a:bodyPr/>
          <a:lstStyle/>
          <a:p>
            <a:r>
              <a:t>A probability distribution is a mathematical function or model that describes the likelihood of various outcomes or values occurring for a random variable. In other words, it provides a way to assign probabilities to different possible events or values of a random process or experiment.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Shape 412"/>
          <p:cNvSpPr>
            <a:spLocks noGrp="1" noRot="1" noChangeAspect="1"/>
          </p:cNvSpPr>
          <p:nvPr>
            <p:ph type="sldImg"/>
          </p:nvPr>
        </p:nvSpPr>
        <p:spPr>
          <a:xfrm>
            <a:off x="381000" y="685800"/>
            <a:ext cx="6096000" cy="3429000"/>
          </a:xfrm>
          <a:prstGeom prst="rect">
            <a:avLst/>
          </a:prstGeom>
        </p:spPr>
        <p:txBody>
          <a:bodyPr/>
          <a:lstStyle/>
          <a:p>
            <a:endParaRPr/>
          </a:p>
        </p:txBody>
      </p:sp>
      <p:sp>
        <p:nvSpPr>
          <p:cNvPr id="413" name="Shape 413"/>
          <p:cNvSpPr>
            <a:spLocks noGrp="1"/>
          </p:cNvSpPr>
          <p:nvPr>
            <p:ph type="body" sz="quarter" idx="1"/>
          </p:nvPr>
        </p:nvSpPr>
        <p:spPr>
          <a:prstGeom prst="rect">
            <a:avLst/>
          </a:prstGeom>
        </p:spPr>
        <p:txBody>
          <a:bodyPr/>
          <a:lstStyle/>
          <a:p>
            <a:r>
              <a:t>A rule for updating beliefs based on the fact that the probability of two events occurring together is the probability of the first event, assuming the second has occurred, times the probability of the second event occurring (and vice versa); P(x2, x1)=P(x1|x2) P(x2)=P(x2|x1) P(x1) </a:t>
            </a:r>
          </a:p>
          <a:p>
            <a:endParaRPr/>
          </a:p>
          <a:p>
            <a:r>
              <a:t>Model evidence: How well we can explain the data </a:t>
            </a:r>
          </a:p>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Shape 432"/>
          <p:cNvSpPr>
            <a:spLocks noGrp="1" noRot="1" noChangeAspect="1"/>
          </p:cNvSpPr>
          <p:nvPr>
            <p:ph type="sldImg"/>
          </p:nvPr>
        </p:nvSpPr>
        <p:spPr>
          <a:prstGeom prst="rect">
            <a:avLst/>
          </a:prstGeom>
        </p:spPr>
        <p:txBody>
          <a:bodyPr/>
          <a:lstStyle/>
          <a:p>
            <a:endParaRPr/>
          </a:p>
        </p:txBody>
      </p:sp>
      <p:sp>
        <p:nvSpPr>
          <p:cNvPr id="433" name="Shape 433"/>
          <p:cNvSpPr>
            <a:spLocks noGrp="1"/>
          </p:cNvSpPr>
          <p:nvPr>
            <p:ph type="body" sz="quarter" idx="1"/>
          </p:nvPr>
        </p:nvSpPr>
        <p:spPr>
          <a:prstGeom prst="rect">
            <a:avLst/>
          </a:prstGeom>
        </p:spPr>
        <p:txBody>
          <a:bodyPr/>
          <a:lstStyle/>
          <a:p>
            <a:r>
              <a:t>How data relates data relates to our parameter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owl with salmon cakes, salad and houmo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49" name="Author and Date"/>
          <p:cNvSpPr txBox="1">
            <a:spLocks noGrp="1"/>
          </p:cNvSpPr>
          <p:nvPr>
            <p:ph type="body" sz="quarter" idx="21" hasCustomPrompt="1"/>
          </p:nvPr>
        </p:nvSpPr>
        <p:spPr>
          <a:xfrm>
            <a:off x="3949005" y="10609397"/>
            <a:ext cx="16478254" cy="477734"/>
          </a:xfrm>
          <a:prstGeom prst="rect">
            <a:avLst/>
          </a:prstGeom>
        </p:spPr>
        <p:txBody>
          <a:bodyPr lIns="34290" tIns="34290" rIns="34290" bIns="34290"/>
          <a:lstStyle>
            <a:lvl1pPr marL="0" indent="0" defTabSz="726440">
              <a:lnSpc>
                <a:spcPct val="100000"/>
              </a:lnSpc>
              <a:spcBef>
                <a:spcPts val="0"/>
              </a:spcBef>
              <a:buSzTx/>
              <a:buNone/>
              <a:defRPr sz="2816" b="1"/>
            </a:lvl1pPr>
          </a:lstStyle>
          <a:p>
            <a:r>
              <a:t>Author and Date</a:t>
            </a:r>
          </a:p>
        </p:txBody>
      </p:sp>
      <p:sp>
        <p:nvSpPr>
          <p:cNvPr id="150" name="Presentation Title"/>
          <p:cNvSpPr txBox="1">
            <a:spLocks noGrp="1"/>
          </p:cNvSpPr>
          <p:nvPr>
            <p:ph type="title" hasCustomPrompt="1"/>
          </p:nvPr>
        </p:nvSpPr>
        <p:spPr>
          <a:xfrm>
            <a:off x="3952872" y="3645742"/>
            <a:ext cx="16478254" cy="3486152"/>
          </a:xfrm>
          <a:prstGeom prst="rect">
            <a:avLst/>
          </a:prstGeom>
        </p:spPr>
        <p:txBody>
          <a:bodyPr lIns="38100" tIns="38100" rIns="38100" bIns="38100" anchor="b"/>
          <a:lstStyle>
            <a:lvl1pPr defTabSz="2438339">
              <a:defRPr sz="11400" spc="-228"/>
            </a:lvl1pPr>
          </a:lstStyle>
          <a:p>
            <a:r>
              <a:t>Presentation Title</a:t>
            </a:r>
          </a:p>
        </p:txBody>
      </p:sp>
      <p:sp>
        <p:nvSpPr>
          <p:cNvPr id="151" name="Body Level One…"/>
          <p:cNvSpPr txBox="1">
            <a:spLocks noGrp="1"/>
          </p:cNvSpPr>
          <p:nvPr>
            <p:ph type="body" sz="quarter" idx="1" hasCustomPrompt="1"/>
          </p:nvPr>
        </p:nvSpPr>
        <p:spPr>
          <a:xfrm>
            <a:off x="3949006" y="7131893"/>
            <a:ext cx="16478251" cy="1428751"/>
          </a:xfrm>
          <a:prstGeom prst="rect">
            <a:avLst/>
          </a:prstGeom>
        </p:spPr>
        <p:txBody>
          <a:bodyPr lIns="38100" tIns="38100" rIns="38100" bIns="38100"/>
          <a:lstStyle>
            <a:lvl1pPr marL="0" indent="0" defTabSz="825500">
              <a:lnSpc>
                <a:spcPct val="100000"/>
              </a:lnSpc>
              <a:spcBef>
                <a:spcPts val="0"/>
              </a:spcBef>
              <a:buSzTx/>
              <a:buNone/>
              <a:defRPr sz="5200" b="1"/>
            </a:lvl1pPr>
            <a:lvl2pPr marL="0" indent="457200" defTabSz="825500">
              <a:lnSpc>
                <a:spcPct val="100000"/>
              </a:lnSpc>
              <a:spcBef>
                <a:spcPts val="0"/>
              </a:spcBef>
              <a:buSzTx/>
              <a:buNone/>
              <a:defRPr sz="5200" b="1"/>
            </a:lvl2pPr>
            <a:lvl3pPr marL="0" indent="914400" defTabSz="825500">
              <a:lnSpc>
                <a:spcPct val="100000"/>
              </a:lnSpc>
              <a:spcBef>
                <a:spcPts val="0"/>
              </a:spcBef>
              <a:buSzTx/>
              <a:buNone/>
              <a:defRPr sz="5200" b="1"/>
            </a:lvl3pPr>
            <a:lvl4pPr marL="0" indent="1371600" defTabSz="825500">
              <a:lnSpc>
                <a:spcPct val="100000"/>
              </a:lnSpc>
              <a:spcBef>
                <a:spcPts val="0"/>
              </a:spcBef>
              <a:buSzTx/>
              <a:buNone/>
              <a:defRPr sz="5200" b="1"/>
            </a:lvl4pPr>
            <a:lvl5pPr marL="0" indent="1828800" defTabSz="825500">
              <a:lnSpc>
                <a:spcPct val="100000"/>
              </a:lnSpc>
              <a:spcBef>
                <a:spcPts val="0"/>
              </a:spcBef>
              <a:buSzTx/>
              <a:buNone/>
              <a:defRPr sz="5200" b="1"/>
            </a:lvl5pPr>
          </a:lstStyle>
          <a:p>
            <a:r>
              <a:t>Presentation Subtitle</a:t>
            </a:r>
          </a:p>
          <a:p>
            <a:pPr lvl="1"/>
            <a:endParaRPr/>
          </a:p>
          <a:p>
            <a:pPr lvl="2"/>
            <a:endParaRPr/>
          </a:p>
          <a:p>
            <a:pPr lvl="3"/>
            <a:endParaRPr/>
          </a:p>
          <a:p>
            <a:pPr lvl="4"/>
            <a:endParaRPr/>
          </a:p>
        </p:txBody>
      </p:sp>
      <p:sp>
        <p:nvSpPr>
          <p:cNvPr id="152" name="Slide Number"/>
          <p:cNvSpPr txBox="1">
            <a:spLocks noGrp="1"/>
          </p:cNvSpPr>
          <p:nvPr>
            <p:ph type="sldNum" sz="quarter" idx="2"/>
          </p:nvPr>
        </p:nvSpPr>
        <p:spPr>
          <a:xfrm>
            <a:off x="12029885" y="11507088"/>
            <a:ext cx="314859" cy="299111"/>
          </a:xfrm>
          <a:prstGeom prst="rect">
            <a:avLst/>
          </a:prstGeom>
        </p:spPr>
        <p:txBody>
          <a:bodyPr lIns="38100" tIns="38100" rIns="38100" bIns="38100"/>
          <a:lstStyle>
            <a:lvl1pPr defTabSz="584200">
              <a:defRPr sz="1600"/>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59"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algn="just" defTabSz="825500">
              <a:lnSpc>
                <a:spcPct val="100000"/>
              </a:lnSpc>
              <a:spcBef>
                <a:spcPts val="0"/>
              </a:spcBef>
              <a:buSzTx/>
              <a:buNone/>
              <a:defRPr sz="3600" b="1">
                <a:solidFill>
                  <a:srgbClr val="02519A"/>
                </a:solidFill>
              </a:defRPr>
            </a:lvl1pPr>
          </a:lstStyle>
          <a:p>
            <a:r>
              <a:t>Author and Date</a:t>
            </a:r>
          </a:p>
        </p:txBody>
      </p:sp>
      <p:sp>
        <p:nvSpPr>
          <p:cNvPr id="160"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61"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algn="just" defTabSz="825500">
              <a:lnSpc>
                <a:spcPct val="100000"/>
              </a:lnSpc>
              <a:spcBef>
                <a:spcPts val="0"/>
              </a:spcBef>
              <a:buSzTx/>
              <a:buNone/>
              <a:defRPr sz="5500" b="1">
                <a:solidFill>
                  <a:srgbClr val="02519A"/>
                </a:solidFill>
              </a:defRPr>
            </a:lvl1pPr>
            <a:lvl2pPr marL="0" indent="457200" algn="just" defTabSz="825500">
              <a:lnSpc>
                <a:spcPct val="100000"/>
              </a:lnSpc>
              <a:spcBef>
                <a:spcPts val="0"/>
              </a:spcBef>
              <a:buSzTx/>
              <a:buNone/>
              <a:defRPr sz="5500" b="1">
                <a:solidFill>
                  <a:srgbClr val="02519A"/>
                </a:solidFill>
              </a:defRPr>
            </a:lvl2pPr>
            <a:lvl3pPr marL="0" indent="914400" algn="just" defTabSz="825500">
              <a:lnSpc>
                <a:spcPct val="100000"/>
              </a:lnSpc>
              <a:spcBef>
                <a:spcPts val="0"/>
              </a:spcBef>
              <a:buSzTx/>
              <a:buNone/>
              <a:defRPr sz="5500" b="1">
                <a:solidFill>
                  <a:srgbClr val="02519A"/>
                </a:solidFill>
              </a:defRPr>
            </a:lvl3pPr>
            <a:lvl4pPr marL="0" indent="1371600" algn="just" defTabSz="825500">
              <a:lnSpc>
                <a:spcPct val="100000"/>
              </a:lnSpc>
              <a:spcBef>
                <a:spcPts val="0"/>
              </a:spcBef>
              <a:buSzTx/>
              <a:buNone/>
              <a:defRPr sz="5500" b="1">
                <a:solidFill>
                  <a:srgbClr val="02519A"/>
                </a:solidFill>
              </a:defRPr>
            </a:lvl4pPr>
            <a:lvl5pPr marL="0" indent="1828800" algn="just" defTabSz="825500">
              <a:lnSpc>
                <a:spcPct val="100000"/>
              </a:lnSpc>
              <a:spcBef>
                <a:spcPts val="0"/>
              </a:spcBef>
              <a:buSzTx/>
              <a:buNone/>
              <a:defRPr sz="5500" b="1">
                <a:solidFill>
                  <a:srgbClr val="02519A"/>
                </a:solidFill>
              </a:defRPr>
            </a:lvl5pPr>
          </a:lstStyle>
          <a:p>
            <a:r>
              <a:t>Presentation Subtitle</a:t>
            </a:r>
          </a:p>
          <a:p>
            <a:pPr lvl="1"/>
            <a:endParaRPr/>
          </a:p>
          <a:p>
            <a:pPr lvl="2"/>
            <a:endParaRPr/>
          </a:p>
          <a:p>
            <a:pPr lvl="3"/>
            <a:endParaRPr/>
          </a:p>
          <a:p>
            <a:pPr lvl="4"/>
            <a:endParaRPr/>
          </a:p>
        </p:txBody>
      </p:sp>
      <p:sp>
        <p:nvSpPr>
          <p:cNvPr id="162" name="Slide Number"/>
          <p:cNvSpPr txBox="1">
            <a:spLocks noGrp="1"/>
          </p:cNvSpPr>
          <p:nvPr>
            <p:ph type="sldNum" sz="quarter" idx="2"/>
          </p:nvPr>
        </p:nvSpPr>
        <p:spPr>
          <a:prstGeom prst="rect">
            <a:avLst/>
          </a:prstGeom>
        </p:spPr>
        <p:txBody>
          <a:bodyPr/>
          <a:lstStyle>
            <a:lvl1pPr>
              <a:defRPr>
                <a:solidFill>
                  <a:srgbClr val="02519A"/>
                </a:solidFill>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69" name="Rectangle"/>
          <p:cNvSpPr/>
          <p:nvPr/>
        </p:nvSpPr>
        <p:spPr>
          <a:xfrm rot="16200000">
            <a:off x="11726316" y="1102822"/>
            <a:ext cx="921330" cy="24384001"/>
          </a:xfrm>
          <a:prstGeom prst="rect">
            <a:avLst/>
          </a:prstGeom>
          <a:gradFill>
            <a:gsLst>
              <a:gs pos="0">
                <a:srgbClr val="194687">
                  <a:alpha val="84768"/>
                </a:srgbClr>
              </a:gs>
              <a:gs pos="100000">
                <a:srgbClr val="2996D4">
                  <a:alpha val="84768"/>
                </a:srgbClr>
              </a:gs>
            </a:gsLst>
          </a:gradFill>
          <a:ln w="12700">
            <a:miter lim="400000"/>
          </a:ln>
        </p:spPr>
        <p:txBody>
          <a:bodyPr lIns="107156" tIns="107156" rIns="107156" bIns="107156" anchor="ctr"/>
          <a:lstStyle/>
          <a:p>
            <a:pPr defTabSz="1232296">
              <a:defRPr sz="4400">
                <a:solidFill>
                  <a:srgbClr val="FFFFFF"/>
                </a:solidFill>
                <a:latin typeface="Helvetica Neue Medium"/>
                <a:ea typeface="Helvetica Neue Medium"/>
                <a:cs typeface="Helvetica Neue Medium"/>
                <a:sym typeface="Helvetica Neue Medium"/>
              </a:defRPr>
            </a:pPr>
            <a:endParaRPr/>
          </a:p>
        </p:txBody>
      </p:sp>
      <p:grpSp>
        <p:nvGrpSpPr>
          <p:cNvPr id="172" name="Group"/>
          <p:cNvGrpSpPr/>
          <p:nvPr/>
        </p:nvGrpSpPr>
        <p:grpSpPr>
          <a:xfrm>
            <a:off x="3298471" y="12843537"/>
            <a:ext cx="21147995" cy="886783"/>
            <a:chOff x="0" y="0"/>
            <a:chExt cx="21147993" cy="886782"/>
          </a:xfrm>
        </p:grpSpPr>
        <p:sp>
          <p:nvSpPr>
            <p:cNvPr id="170" name="Rectangle"/>
            <p:cNvSpPr/>
            <p:nvPr/>
          </p:nvSpPr>
          <p:spPr>
            <a:xfrm rot="16200000">
              <a:off x="10178353" y="-10082859"/>
              <a:ext cx="886783" cy="21052499"/>
            </a:xfrm>
            <a:prstGeom prst="rect">
              <a:avLst/>
            </a:prstGeom>
            <a:gradFill flip="none" rotWithShape="1">
              <a:gsLst>
                <a:gs pos="0">
                  <a:schemeClr val="accent1">
                    <a:lumOff val="16847"/>
                    <a:alpha val="83679"/>
                  </a:schemeClr>
                </a:gs>
                <a:gs pos="100000">
                  <a:srgbClr val="194687">
                    <a:alpha val="83679"/>
                  </a:srgbClr>
                </a:gs>
              </a:gsLst>
              <a:lin ang="0" scaled="0"/>
            </a:gradFill>
            <a:ln w="12700" cap="flat">
              <a:noFill/>
              <a:miter lim="400000"/>
            </a:ln>
            <a:effectLst/>
          </p:spPr>
          <p:txBody>
            <a:bodyPr wrap="square" lIns="107156" tIns="107156" rIns="107156" bIns="107156" numCol="1" anchor="ctr">
              <a:noAutofit/>
            </a:bodyPr>
            <a:lstStyle/>
            <a:p>
              <a:pPr defTabSz="1232296">
                <a:defRPr sz="4400">
                  <a:solidFill>
                    <a:srgbClr val="FFFFFF"/>
                  </a:solidFill>
                  <a:latin typeface="Helvetica Neue Medium"/>
                  <a:ea typeface="Helvetica Neue Medium"/>
                  <a:cs typeface="Helvetica Neue Medium"/>
                  <a:sym typeface="Helvetica Neue Medium"/>
                </a:defRPr>
              </a:pPr>
              <a:endParaRPr/>
            </a:p>
          </p:txBody>
        </p:sp>
        <p:sp>
          <p:nvSpPr>
            <p:cNvPr id="171" name="Rectangle"/>
            <p:cNvSpPr/>
            <p:nvPr/>
          </p:nvSpPr>
          <p:spPr>
            <a:xfrm>
              <a:off x="0" y="50720"/>
              <a:ext cx="20882599" cy="802464"/>
            </a:xfrm>
            <a:prstGeom prst="rect">
              <a:avLst/>
            </a:prstGeom>
            <a:blipFill rotWithShape="1">
              <a:blip r:embed="rId2">
                <a:alphaModFix amt="20105"/>
              </a:blip>
              <a:srcRect/>
              <a:tile tx="0" ty="0" sx="100000" sy="100000" flip="none" algn="tl"/>
            </a:blipFill>
            <a:ln w="12700" cap="flat">
              <a:noFill/>
              <a:miter lim="400000"/>
            </a:ln>
            <a:effectLst/>
          </p:spPr>
          <p:txBody>
            <a:bodyPr wrap="square" lIns="107156" tIns="107156" rIns="107156" bIns="107156" numCol="1" anchor="ctr">
              <a:noAutofit/>
            </a:bodyPr>
            <a:lstStyle/>
            <a:p>
              <a:pPr defTabSz="1232296">
                <a:defRPr sz="4400">
                  <a:solidFill>
                    <a:srgbClr val="FFFFFF"/>
                  </a:solidFill>
                  <a:latin typeface="Helvetica Neue Medium"/>
                  <a:ea typeface="Helvetica Neue Medium"/>
                  <a:cs typeface="Helvetica Neue Medium"/>
                  <a:sym typeface="Helvetica Neue Medium"/>
                </a:defRPr>
              </a:pPr>
              <a:endParaRPr/>
            </a:p>
          </p:txBody>
        </p:sp>
      </p:grpSp>
      <p:sp>
        <p:nvSpPr>
          <p:cNvPr id="173" name="Institut de Neurosciences…"/>
          <p:cNvSpPr txBox="1"/>
          <p:nvPr/>
        </p:nvSpPr>
        <p:spPr>
          <a:xfrm>
            <a:off x="1398475" y="12780107"/>
            <a:ext cx="1887185" cy="10136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7156" tIns="107156" rIns="107156" bIns="107156" anchor="ctr">
            <a:spAutoFit/>
          </a:bodyPr>
          <a:lstStyle/>
          <a:p>
            <a:pPr algn="l" defTabSz="1232296">
              <a:lnSpc>
                <a:spcPts val="2100"/>
              </a:lnSpc>
              <a:defRPr sz="1800" spc="53">
                <a:solidFill>
                  <a:srgbClr val="FFFFFF"/>
                </a:solidFill>
                <a:latin typeface="Helvetica"/>
                <a:ea typeface="Helvetica"/>
                <a:cs typeface="Helvetica"/>
                <a:sym typeface="Helvetica"/>
              </a:defRPr>
            </a:pPr>
            <a:r>
              <a:t>Institut de Neurosciences </a:t>
            </a:r>
          </a:p>
          <a:p>
            <a:pPr algn="l" defTabSz="1232296">
              <a:lnSpc>
                <a:spcPts val="2100"/>
              </a:lnSpc>
              <a:defRPr sz="1800" spc="53">
                <a:solidFill>
                  <a:srgbClr val="FFFFFF"/>
                </a:solidFill>
                <a:latin typeface="Helvetica"/>
                <a:ea typeface="Helvetica"/>
                <a:cs typeface="Helvetica"/>
                <a:sym typeface="Helvetica"/>
              </a:defRPr>
            </a:pPr>
            <a:r>
              <a:t>des Systèmes</a:t>
            </a:r>
          </a:p>
        </p:txBody>
      </p:sp>
      <p:sp>
        <p:nvSpPr>
          <p:cNvPr id="174" name="Line"/>
          <p:cNvSpPr/>
          <p:nvPr/>
        </p:nvSpPr>
        <p:spPr>
          <a:xfrm flipV="1">
            <a:off x="1437942" y="12894748"/>
            <a:ext cx="1" cy="746264"/>
          </a:xfrm>
          <a:prstGeom prst="line">
            <a:avLst/>
          </a:prstGeom>
          <a:ln w="25400">
            <a:solidFill>
              <a:srgbClr val="FFFFFF"/>
            </a:solidFill>
            <a:miter lim="400000"/>
          </a:ln>
        </p:spPr>
        <p:txBody>
          <a:bodyPr lIns="107156" tIns="107156" rIns="107156" bIns="107156" anchor="ctr"/>
          <a:lstStyle/>
          <a:p>
            <a:pPr defTabSz="1232296">
              <a:defRPr sz="4400">
                <a:solidFill>
                  <a:srgbClr val="FFFFFF"/>
                </a:solidFill>
                <a:latin typeface="Helvetica Neue Medium"/>
                <a:ea typeface="Helvetica Neue Medium"/>
                <a:cs typeface="Helvetica Neue Medium"/>
                <a:sym typeface="Helvetica Neue Medium"/>
              </a:defRPr>
            </a:pPr>
            <a:endParaRPr/>
          </a:p>
        </p:txBody>
      </p:sp>
      <p:pic>
        <p:nvPicPr>
          <p:cNvPr id="175" name="INS logo_grey_no_tag.png" descr="INS logo_grey_no_tag.png"/>
          <p:cNvPicPr>
            <a:picLocks noChangeAspect="1"/>
          </p:cNvPicPr>
          <p:nvPr/>
        </p:nvPicPr>
        <p:blipFill>
          <a:blip r:embed="rId3"/>
          <a:stretch>
            <a:fillRect/>
          </a:stretch>
        </p:blipFill>
        <p:spPr>
          <a:xfrm>
            <a:off x="-81638" y="12705761"/>
            <a:ext cx="1476937" cy="1178122"/>
          </a:xfrm>
          <a:prstGeom prst="rect">
            <a:avLst/>
          </a:prstGeom>
          <a:ln w="12700">
            <a:miter lim="400000"/>
          </a:ln>
        </p:spPr>
      </p:pic>
      <p:sp>
        <p:nvSpPr>
          <p:cNvPr id="176" name="Personalized Brain Network Modeling and TVB"/>
          <p:cNvSpPr txBox="1"/>
          <p:nvPr/>
        </p:nvSpPr>
        <p:spPr>
          <a:xfrm>
            <a:off x="16220397" y="13010208"/>
            <a:ext cx="9162105" cy="5153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7156" tIns="107156" rIns="107156" bIns="107156" anchor="ctr">
            <a:spAutoFit/>
          </a:bodyPr>
          <a:lstStyle>
            <a:lvl1pPr defTabSz="1232296">
              <a:lnSpc>
                <a:spcPct val="150000"/>
              </a:lnSpc>
              <a:defRPr b="1" spc="72">
                <a:solidFill>
                  <a:srgbClr val="000000"/>
                </a:solidFill>
                <a:latin typeface="Calibri"/>
                <a:ea typeface="Calibri"/>
                <a:cs typeface="Calibri"/>
                <a:sym typeface="Calibri"/>
              </a:defRPr>
            </a:lvl1pPr>
          </a:lstStyle>
          <a:p>
            <a:pPr>
              <a:defRPr>
                <a:latin typeface="Helvetica"/>
                <a:ea typeface="Helvetica"/>
                <a:cs typeface="Helvetica"/>
                <a:sym typeface="Helvetica"/>
              </a:defRPr>
            </a:pPr>
            <a:r>
              <a:rPr>
                <a:latin typeface="Calibri"/>
                <a:ea typeface="Calibri"/>
                <a:cs typeface="Calibri"/>
                <a:sym typeface="Calibri"/>
              </a:rPr>
              <a:t>Personalized Brain Network Modeling and TVB</a:t>
            </a:r>
          </a:p>
        </p:txBody>
      </p:sp>
      <p:sp>
        <p:nvSpPr>
          <p:cNvPr id="177" name="Slide Number"/>
          <p:cNvSpPr txBox="1">
            <a:spLocks noGrp="1"/>
          </p:cNvSpPr>
          <p:nvPr>
            <p:ph type="sldNum" sz="quarter" idx="2"/>
          </p:nvPr>
        </p:nvSpPr>
        <p:spPr>
          <a:xfrm>
            <a:off x="16154400" y="12344400"/>
            <a:ext cx="4267200" cy="736601"/>
          </a:xfrm>
          <a:prstGeom prst="rect">
            <a:avLst/>
          </a:prstGeom>
        </p:spPr>
        <p:txBody>
          <a:bodyPr wrap="square" lIns="91439" tIns="91439" rIns="91439" bIns="91439" anchor="ctr"/>
          <a:lstStyle>
            <a:lvl1pPr algn="r" defTabSz="914400">
              <a:defRPr sz="24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oumo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gif"/><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52.png"/><Relationship Id="rId5" Type="http://schemas.openxmlformats.org/officeDocument/2006/relationships/image" Target="../media/image51.gif"/><Relationship Id="rId4" Type="http://schemas.openxmlformats.org/officeDocument/2006/relationships/image" Target="../media/image50.gif"/></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1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1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74.png"/><Relationship Id="rId11" Type="http://schemas.openxmlformats.org/officeDocument/2006/relationships/image" Target="../media/image78.png"/><Relationship Id="rId5" Type="http://schemas.openxmlformats.org/officeDocument/2006/relationships/image" Target="../media/image73.png"/><Relationship Id="rId10" Type="http://schemas.openxmlformats.org/officeDocument/2006/relationships/image" Target="../media/image77.png"/><Relationship Id="rId4" Type="http://schemas.openxmlformats.org/officeDocument/2006/relationships/image" Target="../media/image72.png"/><Relationship Id="rId9" Type="http://schemas.openxmlformats.org/officeDocument/2006/relationships/image" Target="../media/image9.jpeg"/></Relationships>
</file>

<file path=ppt/slides/_rels/slide1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5.xml"/><Relationship Id="rId5" Type="http://schemas.openxmlformats.org/officeDocument/2006/relationships/image" Target="../media/image83.png"/><Relationship Id="rId4" Type="http://schemas.openxmlformats.org/officeDocument/2006/relationships/image" Target="../media/image82.png"/></Relationships>
</file>

<file path=ppt/slides/_rels/slide1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19.xml.rels><?xml version="1.0" encoding="UTF-8" standalone="yes"?>
<Relationships xmlns="http://schemas.openxmlformats.org/package/2006/relationships"><Relationship Id="rId8" Type="http://schemas.openxmlformats.org/officeDocument/2006/relationships/image" Target="../media/image99.tif"/><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105.jpeg"/></Relationships>
</file>

<file path=ppt/slides/_rels/slide21.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jpeg"/><Relationship Id="rId2" Type="http://schemas.openxmlformats.org/officeDocument/2006/relationships/image" Target="../media/image106.png"/><Relationship Id="rId1" Type="http://schemas.openxmlformats.org/officeDocument/2006/relationships/slideLayout" Target="../slideLayouts/slideLayout15.xml"/><Relationship Id="rId6" Type="http://schemas.openxmlformats.org/officeDocument/2006/relationships/image" Target="../media/image110.png"/><Relationship Id="rId5" Type="http://schemas.openxmlformats.org/officeDocument/2006/relationships/image" Target="../media/image109.tif"/><Relationship Id="rId4" Type="http://schemas.openxmlformats.org/officeDocument/2006/relationships/image" Target="../media/image108.tif"/><Relationship Id="rId9" Type="http://schemas.openxmlformats.org/officeDocument/2006/relationships/image" Target="../media/image11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tif"/><Relationship Id="rId7" Type="http://schemas.openxmlformats.org/officeDocument/2006/relationships/image" Target="../media/image118.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117.jpe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15.jpeg"/><Relationship Id="rId9" Type="http://schemas.openxmlformats.org/officeDocument/2006/relationships/image" Target="../media/image120.png"/></Relationships>
</file>

<file path=ppt/slides/_rels/slide24.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125.jpeg"/><Relationship Id="rId5" Type="http://schemas.openxmlformats.org/officeDocument/2006/relationships/image" Target="../media/image124.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s>
</file>

<file path=ppt/slides/_rels/slide2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8.png"/><Relationship Id="rId3" Type="http://schemas.openxmlformats.org/officeDocument/2006/relationships/image" Target="../media/image131.gif"/><Relationship Id="rId7" Type="http://schemas.openxmlformats.org/officeDocument/2006/relationships/image" Target="../media/image132.png"/><Relationship Id="rId12" Type="http://schemas.openxmlformats.org/officeDocument/2006/relationships/image" Target="../media/image137.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hyperlink" Target="https://en.wikipedia.org/wiki/Uniform_distribution_(continuous)" TargetMode="External"/><Relationship Id="rId11" Type="http://schemas.openxmlformats.org/officeDocument/2006/relationships/image" Target="../media/image136.tif"/><Relationship Id="rId5" Type="http://schemas.openxmlformats.org/officeDocument/2006/relationships/hyperlink" Target="https://en.wikipedia.org/wiki/Unit_square" TargetMode="External"/><Relationship Id="rId10" Type="http://schemas.openxmlformats.org/officeDocument/2006/relationships/image" Target="../media/image135.jpeg"/><Relationship Id="rId4" Type="http://schemas.openxmlformats.org/officeDocument/2006/relationships/hyperlink" Target="https://en.wikipedia.org/wiki/Circular_sector#Quadrant" TargetMode="External"/><Relationship Id="rId9" Type="http://schemas.openxmlformats.org/officeDocument/2006/relationships/image" Target="../media/image134.png"/></Relationships>
</file>

<file path=ppt/slides/_rels/slide27.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 Id="rId9" Type="http://schemas.openxmlformats.org/officeDocument/2006/relationships/image" Target="../media/image145.png"/></Relationships>
</file>

<file path=ppt/slides/_rels/slide28.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29.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slideLayout" Target="../slideLayouts/slideLayout15.xml"/><Relationship Id="rId7" Type="http://schemas.openxmlformats.org/officeDocument/2006/relationships/image" Target="../media/image15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3.png"/><Relationship Id="rId5" Type="http://schemas.openxmlformats.org/officeDocument/2006/relationships/image" Target="../media/image152.jpeg"/><Relationship Id="rId4" Type="http://schemas.openxmlformats.org/officeDocument/2006/relationships/image" Target="../media/image151.png"/><Relationship Id="rId9" Type="http://schemas.openxmlformats.org/officeDocument/2006/relationships/image" Target="../media/image1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159.png"/><Relationship Id="rId4" Type="http://schemas.openxmlformats.org/officeDocument/2006/relationships/image" Target="../media/image158.png"/></Relationships>
</file>

<file path=ppt/slides/_rels/slide31.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67.tif"/><Relationship Id="rId3" Type="http://schemas.openxmlformats.org/officeDocument/2006/relationships/slideLayout" Target="../slideLayouts/slideLayout15.xml"/><Relationship Id="rId7" Type="http://schemas.openxmlformats.org/officeDocument/2006/relationships/image" Target="../media/image161.png"/><Relationship Id="rId12" Type="http://schemas.openxmlformats.org/officeDocument/2006/relationships/image" Target="../media/image166.png"/><Relationship Id="rId2" Type="http://schemas.openxmlformats.org/officeDocument/2006/relationships/video" Target="../media/media2.mp4"/><Relationship Id="rId16" Type="http://schemas.openxmlformats.org/officeDocument/2006/relationships/image" Target="../media/image169.png"/><Relationship Id="rId1" Type="http://schemas.microsoft.com/office/2007/relationships/media" Target="../media/media2.mp4"/><Relationship Id="rId6" Type="http://schemas.openxmlformats.org/officeDocument/2006/relationships/hyperlink" Target="https://en.wikipedia.org/wiki/Probability_distribution" TargetMode="External"/><Relationship Id="rId11" Type="http://schemas.openxmlformats.org/officeDocument/2006/relationships/image" Target="../media/image165.tif"/><Relationship Id="rId5" Type="http://schemas.openxmlformats.org/officeDocument/2006/relationships/image" Target="../media/image160.png"/><Relationship Id="rId15" Type="http://schemas.openxmlformats.org/officeDocument/2006/relationships/image" Target="../media/image168.png"/><Relationship Id="rId10" Type="http://schemas.openxmlformats.org/officeDocument/2006/relationships/image" Target="../media/image164.png"/><Relationship Id="rId4" Type="http://schemas.openxmlformats.org/officeDocument/2006/relationships/notesSlide" Target="../notesSlides/notesSlide20.xml"/><Relationship Id="rId9" Type="http://schemas.openxmlformats.org/officeDocument/2006/relationships/image" Target="../media/image163.png"/><Relationship Id="rId14" Type="http://schemas.openxmlformats.org/officeDocument/2006/relationships/image" Target="../media/image67.png"/></Relationships>
</file>

<file path=ppt/slides/_rels/slide32.xml.rels><?xml version="1.0" encoding="UTF-8" standalone="yes"?>
<Relationships xmlns="http://schemas.openxmlformats.org/package/2006/relationships"><Relationship Id="rId8" Type="http://schemas.openxmlformats.org/officeDocument/2006/relationships/image" Target="../media/image175.jpeg"/><Relationship Id="rId3" Type="http://schemas.openxmlformats.org/officeDocument/2006/relationships/image" Target="../media/image170.jpeg"/><Relationship Id="rId7" Type="http://schemas.openxmlformats.org/officeDocument/2006/relationships/image" Target="../media/image174.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 Id="rId9" Type="http://schemas.openxmlformats.org/officeDocument/2006/relationships/image" Target="../media/image176.png"/></Relationships>
</file>

<file path=ppt/slides/_rels/slide33.xml.rels><?xml version="1.0" encoding="UTF-8" standalone="yes"?>
<Relationships xmlns="http://schemas.openxmlformats.org/package/2006/relationships"><Relationship Id="rId8" Type="http://schemas.openxmlformats.org/officeDocument/2006/relationships/image" Target="../media/image182.png"/><Relationship Id="rId13" Type="http://schemas.openxmlformats.org/officeDocument/2006/relationships/image" Target="../media/image187.png"/><Relationship Id="rId3" Type="http://schemas.openxmlformats.org/officeDocument/2006/relationships/image" Target="../media/image177.jpeg"/><Relationship Id="rId7" Type="http://schemas.openxmlformats.org/officeDocument/2006/relationships/image" Target="../media/image181.png"/><Relationship Id="rId12" Type="http://schemas.openxmlformats.org/officeDocument/2006/relationships/image" Target="../media/image186.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180.png"/><Relationship Id="rId11" Type="http://schemas.openxmlformats.org/officeDocument/2006/relationships/image" Target="../media/image185.png"/><Relationship Id="rId5" Type="http://schemas.openxmlformats.org/officeDocument/2006/relationships/image" Target="../media/image179.png"/><Relationship Id="rId10" Type="http://schemas.openxmlformats.org/officeDocument/2006/relationships/image" Target="../media/image184.png"/><Relationship Id="rId4" Type="http://schemas.openxmlformats.org/officeDocument/2006/relationships/image" Target="../media/image178.png"/><Relationship Id="rId9" Type="http://schemas.openxmlformats.org/officeDocument/2006/relationships/image" Target="../media/image183.png"/><Relationship Id="rId14" Type="http://schemas.openxmlformats.org/officeDocument/2006/relationships/image" Target="../media/image188.png"/></Relationships>
</file>

<file path=ppt/slides/_rels/slide34.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192.tif"/><Relationship Id="rId5" Type="http://schemas.openxmlformats.org/officeDocument/2006/relationships/image" Target="../media/image191.tif"/><Relationship Id="rId10" Type="http://schemas.openxmlformats.org/officeDocument/2006/relationships/image" Target="../media/image196.jpeg"/><Relationship Id="rId4" Type="http://schemas.openxmlformats.org/officeDocument/2006/relationships/image" Target="../media/image190.png"/><Relationship Id="rId9" Type="http://schemas.openxmlformats.org/officeDocument/2006/relationships/image" Target="../media/image195.png"/></Relationships>
</file>

<file path=ppt/slides/_rels/slide35.xml.rels><?xml version="1.0" encoding="UTF-8" standalone="yes"?>
<Relationships xmlns="http://schemas.openxmlformats.org/package/2006/relationships"><Relationship Id="rId3" Type="http://schemas.openxmlformats.org/officeDocument/2006/relationships/image" Target="../media/image198.png"/><Relationship Id="rId7" Type="http://schemas.openxmlformats.org/officeDocument/2006/relationships/image" Target="../media/image202.gif"/><Relationship Id="rId2" Type="http://schemas.openxmlformats.org/officeDocument/2006/relationships/image" Target="../media/image197.tif"/><Relationship Id="rId1" Type="http://schemas.openxmlformats.org/officeDocument/2006/relationships/slideLayout" Target="../slideLayouts/slideLayout15.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s>
</file>

<file path=ppt/slides/_rels/slide36.xml.rels><?xml version="1.0" encoding="UTF-8" standalone="yes"?>
<Relationships xmlns="http://schemas.openxmlformats.org/package/2006/relationships"><Relationship Id="rId8" Type="http://schemas.openxmlformats.org/officeDocument/2006/relationships/image" Target="../media/image209.tif"/><Relationship Id="rId3" Type="http://schemas.openxmlformats.org/officeDocument/2006/relationships/image" Target="../media/image204.png"/><Relationship Id="rId7" Type="http://schemas.openxmlformats.org/officeDocument/2006/relationships/image" Target="../media/image208.tif"/><Relationship Id="rId2" Type="http://schemas.openxmlformats.org/officeDocument/2006/relationships/image" Target="../media/image203.png"/><Relationship Id="rId1" Type="http://schemas.openxmlformats.org/officeDocument/2006/relationships/slideLayout" Target="../slideLayouts/slideLayout15.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gif"/><Relationship Id="rId9" Type="http://schemas.openxmlformats.org/officeDocument/2006/relationships/image" Target="../media/image210.t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212.png"/><Relationship Id="rId7" Type="http://schemas.openxmlformats.org/officeDocument/2006/relationships/image" Target="../media/image216.png"/><Relationship Id="rId12" Type="http://schemas.openxmlformats.org/officeDocument/2006/relationships/hyperlink" Target="http://www.thevirtualbrain.org" TargetMode="External"/><Relationship Id="rId2" Type="http://schemas.openxmlformats.org/officeDocument/2006/relationships/image" Target="../media/image211.png"/><Relationship Id="rId1" Type="http://schemas.openxmlformats.org/officeDocument/2006/relationships/slideLayout" Target="../slideLayouts/slideLayout15.xml"/><Relationship Id="rId6" Type="http://schemas.openxmlformats.org/officeDocument/2006/relationships/image" Target="../media/image215.png"/><Relationship Id="rId11" Type="http://schemas.openxmlformats.org/officeDocument/2006/relationships/image" Target="../media/image220.png"/><Relationship Id="rId5" Type="http://schemas.openxmlformats.org/officeDocument/2006/relationships/image" Target="../media/image214.png"/><Relationship Id="rId10" Type="http://schemas.openxmlformats.org/officeDocument/2006/relationships/image" Target="../media/image219.png"/><Relationship Id="rId4" Type="http://schemas.openxmlformats.org/officeDocument/2006/relationships/image" Target="../media/image213.png"/><Relationship Id="rId9" Type="http://schemas.openxmlformats.org/officeDocument/2006/relationships/image" Target="../media/image218.png"/></Relationships>
</file>

<file path=ppt/slides/_rels/slide39.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15.xml"/><Relationship Id="rId5" Type="http://schemas.openxmlformats.org/officeDocument/2006/relationships/image" Target="../media/image224.emf"/><Relationship Id="rId4" Type="http://schemas.openxmlformats.org/officeDocument/2006/relationships/image" Target="../media/image223.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8" Type="http://schemas.openxmlformats.org/officeDocument/2006/relationships/image" Target="../media/image231.png"/><Relationship Id="rId3" Type="http://schemas.openxmlformats.org/officeDocument/2006/relationships/image" Target="../media/image226.png"/><Relationship Id="rId7" Type="http://schemas.openxmlformats.org/officeDocument/2006/relationships/image" Target="../media/image230.png"/><Relationship Id="rId2" Type="http://schemas.openxmlformats.org/officeDocument/2006/relationships/image" Target="../media/image225.tif"/><Relationship Id="rId1" Type="http://schemas.openxmlformats.org/officeDocument/2006/relationships/slideLayout" Target="../slideLayouts/slideLayout15.xml"/><Relationship Id="rId6" Type="http://schemas.openxmlformats.org/officeDocument/2006/relationships/image" Target="../media/image229.png"/><Relationship Id="rId11" Type="http://schemas.openxmlformats.org/officeDocument/2006/relationships/image" Target="../media/image234.png"/><Relationship Id="rId5" Type="http://schemas.openxmlformats.org/officeDocument/2006/relationships/image" Target="../media/image228.png"/><Relationship Id="rId10" Type="http://schemas.openxmlformats.org/officeDocument/2006/relationships/image" Target="../media/image233.tif"/><Relationship Id="rId4" Type="http://schemas.openxmlformats.org/officeDocument/2006/relationships/image" Target="../media/image227.png"/><Relationship Id="rId9" Type="http://schemas.openxmlformats.org/officeDocument/2006/relationships/image" Target="../media/image232.tif"/></Relationships>
</file>

<file path=ppt/slides/_rels/slide41.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235.png"/><Relationship Id="rId7" Type="http://schemas.openxmlformats.org/officeDocument/2006/relationships/image" Target="../media/image239.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236.png"/><Relationship Id="rId9" Type="http://schemas.openxmlformats.org/officeDocument/2006/relationships/image" Target="../media/image241.png"/></Relationships>
</file>

<file path=ppt/slides/_rels/slide42.xml.rels><?xml version="1.0" encoding="UTF-8" standalone="yes"?>
<Relationships xmlns="http://schemas.openxmlformats.org/package/2006/relationships"><Relationship Id="rId3" Type="http://schemas.openxmlformats.org/officeDocument/2006/relationships/image" Target="../media/image242.png"/><Relationship Id="rId7" Type="http://schemas.openxmlformats.org/officeDocument/2006/relationships/image" Target="../media/image246.tif"/><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245.tif"/><Relationship Id="rId5" Type="http://schemas.openxmlformats.org/officeDocument/2006/relationships/image" Target="../media/image244.png"/><Relationship Id="rId4" Type="http://schemas.openxmlformats.org/officeDocument/2006/relationships/image" Target="../media/image243.png"/></Relationships>
</file>

<file path=ppt/slides/_rels/slide43.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26.xml"/><Relationship Id="rId1" Type="http://schemas.openxmlformats.org/officeDocument/2006/relationships/slideLayout" Target="../slideLayouts/slideLayout15.xml"/><Relationship Id="rId5" Type="http://schemas.openxmlformats.org/officeDocument/2006/relationships/image" Target="../media/image249.png"/><Relationship Id="rId4" Type="http://schemas.openxmlformats.org/officeDocument/2006/relationships/image" Target="../media/image248.png"/></Relationships>
</file>

<file path=ppt/slides/_rels/slide44.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image" Target="../media/image252.png"/><Relationship Id="rId4" Type="http://schemas.openxmlformats.org/officeDocument/2006/relationships/image" Target="../media/image251.png"/></Relationships>
</file>

<file path=ppt/slides/_rels/slide45.xml.rels><?xml version="1.0" encoding="UTF-8" standalone="yes"?>
<Relationships xmlns="http://schemas.openxmlformats.org/package/2006/relationships"><Relationship Id="rId3" Type="http://schemas.openxmlformats.org/officeDocument/2006/relationships/image" Target="../media/image254.tif"/><Relationship Id="rId2" Type="http://schemas.openxmlformats.org/officeDocument/2006/relationships/image" Target="../media/image253.tif"/><Relationship Id="rId1" Type="http://schemas.openxmlformats.org/officeDocument/2006/relationships/slideLayout" Target="../slideLayouts/slideLayout15.xml"/><Relationship Id="rId4" Type="http://schemas.openxmlformats.org/officeDocument/2006/relationships/image" Target="../media/image255.ti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4.png"/><Relationship Id="rId1" Type="http://schemas.openxmlformats.org/officeDocument/2006/relationships/slideLayout" Target="../slideLayouts/slideLayout16.xml"/><Relationship Id="rId4" Type="http://schemas.openxmlformats.org/officeDocument/2006/relationships/image" Target="../media/image25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15.xml"/><Relationship Id="rId5" Type="http://schemas.openxmlformats.org/officeDocument/2006/relationships/image" Target="../media/image261.png"/><Relationship Id="rId4" Type="http://schemas.openxmlformats.org/officeDocument/2006/relationships/image" Target="../media/image260.png"/></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openxmlformats.org/officeDocument/2006/relationships/image" Target="../media/image264.png"/><Relationship Id="rId4" Type="http://schemas.openxmlformats.org/officeDocument/2006/relationships/image" Target="../media/image263.png"/></Relationships>
</file>

<file path=ppt/slides/_rels/slide51.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5.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8" Type="http://schemas.openxmlformats.org/officeDocument/2006/relationships/image" Target="../media/image273.png"/><Relationship Id="rId3" Type="http://schemas.openxmlformats.org/officeDocument/2006/relationships/image" Target="../media/image268.png"/><Relationship Id="rId7" Type="http://schemas.openxmlformats.org/officeDocument/2006/relationships/image" Target="../media/image272.png"/><Relationship Id="rId2" Type="http://schemas.openxmlformats.org/officeDocument/2006/relationships/image" Target="../media/image267.png"/><Relationship Id="rId1" Type="http://schemas.openxmlformats.org/officeDocument/2006/relationships/slideLayout" Target="../slideLayouts/slideLayout15.xml"/><Relationship Id="rId6" Type="http://schemas.openxmlformats.org/officeDocument/2006/relationships/image" Target="../media/image271.png"/><Relationship Id="rId5" Type="http://schemas.openxmlformats.org/officeDocument/2006/relationships/image" Target="../media/image270.png"/><Relationship Id="rId10" Type="http://schemas.openxmlformats.org/officeDocument/2006/relationships/image" Target="../media/image275.png"/><Relationship Id="rId4" Type="http://schemas.openxmlformats.org/officeDocument/2006/relationships/image" Target="../media/image269.png"/><Relationship Id="rId9" Type="http://schemas.openxmlformats.org/officeDocument/2006/relationships/image" Target="../media/image274.png"/></Relationships>
</file>

<file path=ppt/slides/_rels/slide53.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78.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282.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84.tif"/><Relationship Id="rId7" Type="http://schemas.openxmlformats.org/officeDocument/2006/relationships/image" Target="../media/image288.png"/><Relationship Id="rId2" Type="http://schemas.openxmlformats.org/officeDocument/2006/relationships/image" Target="../media/image283.tif"/><Relationship Id="rId1" Type="http://schemas.openxmlformats.org/officeDocument/2006/relationships/slideLayout" Target="../slideLayouts/slideLayout15.xml"/><Relationship Id="rId6" Type="http://schemas.openxmlformats.org/officeDocument/2006/relationships/image" Target="../media/image287.png"/><Relationship Id="rId5" Type="http://schemas.openxmlformats.org/officeDocument/2006/relationships/image" Target="../media/image286.tif"/><Relationship Id="rId10" Type="http://schemas.openxmlformats.org/officeDocument/2006/relationships/image" Target="../media/image290.png"/><Relationship Id="rId4" Type="http://schemas.openxmlformats.org/officeDocument/2006/relationships/image" Target="../media/image285.png"/><Relationship Id="rId9" Type="http://schemas.openxmlformats.org/officeDocument/2006/relationships/image" Target="../media/image289.png"/></Relationships>
</file>

<file path=ppt/slides/_rels/slide58.xml.rels><?xml version="1.0" encoding="UTF-8" standalone="yes"?>
<Relationships xmlns="http://schemas.openxmlformats.org/package/2006/relationships"><Relationship Id="rId3" Type="http://schemas.openxmlformats.org/officeDocument/2006/relationships/image" Target="../media/image292.png"/><Relationship Id="rId7" Type="http://schemas.openxmlformats.org/officeDocument/2006/relationships/image" Target="../media/image296.tif"/><Relationship Id="rId2" Type="http://schemas.openxmlformats.org/officeDocument/2006/relationships/image" Target="../media/image291.tif"/><Relationship Id="rId1" Type="http://schemas.openxmlformats.org/officeDocument/2006/relationships/slideLayout" Target="../slideLayouts/slideLayout15.xml"/><Relationship Id="rId6" Type="http://schemas.openxmlformats.org/officeDocument/2006/relationships/image" Target="../media/image295.png"/><Relationship Id="rId5" Type="http://schemas.openxmlformats.org/officeDocument/2006/relationships/image" Target="../media/image294.jpeg"/><Relationship Id="rId4" Type="http://schemas.openxmlformats.org/officeDocument/2006/relationships/image" Target="../media/image293.png"/></Relationships>
</file>

<file path=ppt/slides/_rels/slide59.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298.png"/><Relationship Id="rId7" Type="http://schemas.openxmlformats.org/officeDocument/2006/relationships/image" Target="../media/image300.png"/><Relationship Id="rId2" Type="http://schemas.openxmlformats.org/officeDocument/2006/relationships/image" Target="../media/image297.png"/><Relationship Id="rId1" Type="http://schemas.openxmlformats.org/officeDocument/2006/relationships/slideLayout" Target="../slideLayouts/slideLayout15.xml"/><Relationship Id="rId6" Type="http://schemas.openxmlformats.org/officeDocument/2006/relationships/image" Target="../media/image152.jpeg"/><Relationship Id="rId5" Type="http://schemas.openxmlformats.org/officeDocument/2006/relationships/image" Target="../media/image153.png"/><Relationship Id="rId10" Type="http://schemas.openxmlformats.org/officeDocument/2006/relationships/image" Target="../media/image156.png"/><Relationship Id="rId4" Type="http://schemas.openxmlformats.org/officeDocument/2006/relationships/image" Target="../media/image299.png"/><Relationship Id="rId9" Type="http://schemas.openxmlformats.org/officeDocument/2006/relationships/image" Target="../media/image155.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8" Type="http://schemas.openxmlformats.org/officeDocument/2006/relationships/image" Target="../media/image307.png"/><Relationship Id="rId3" Type="http://schemas.openxmlformats.org/officeDocument/2006/relationships/image" Target="../media/image302.png"/><Relationship Id="rId7" Type="http://schemas.openxmlformats.org/officeDocument/2006/relationships/image" Target="../media/image306.png"/><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image" Target="../media/image305.png"/><Relationship Id="rId5" Type="http://schemas.openxmlformats.org/officeDocument/2006/relationships/image" Target="../media/image304.png"/><Relationship Id="rId10" Type="http://schemas.openxmlformats.org/officeDocument/2006/relationships/image" Target="../media/image309.png"/><Relationship Id="rId4" Type="http://schemas.openxmlformats.org/officeDocument/2006/relationships/image" Target="../media/image303.png"/><Relationship Id="rId9" Type="http://schemas.openxmlformats.org/officeDocument/2006/relationships/image" Target="../media/image308.png"/></Relationships>
</file>

<file path=ppt/slides/_rels/slide62.xml.rels><?xml version="1.0" encoding="UTF-8" standalone="yes"?>
<Relationships xmlns="http://schemas.openxmlformats.org/package/2006/relationships"><Relationship Id="rId8" Type="http://schemas.openxmlformats.org/officeDocument/2006/relationships/hyperlink" Target="https://en.wikipedia.org/wiki/Kullback%E2%80%93Leibler_divergence" TargetMode="External"/><Relationship Id="rId3" Type="http://schemas.openxmlformats.org/officeDocument/2006/relationships/image" Target="../media/image310.png"/><Relationship Id="rId7" Type="http://schemas.openxmlformats.org/officeDocument/2006/relationships/image" Target="../media/image314.tif"/><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image" Target="../media/image313.png"/><Relationship Id="rId5" Type="http://schemas.openxmlformats.org/officeDocument/2006/relationships/image" Target="../media/image312.png"/><Relationship Id="rId4" Type="http://schemas.openxmlformats.org/officeDocument/2006/relationships/image" Target="../media/image311.png"/><Relationship Id="rId9" Type="http://schemas.openxmlformats.org/officeDocument/2006/relationships/image" Target="../media/image315.tif"/></Relationships>
</file>

<file path=ppt/slides/_rels/slide63.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319.png"/><Relationship Id="rId5" Type="http://schemas.openxmlformats.org/officeDocument/2006/relationships/image" Target="../media/image318.png"/><Relationship Id="rId4" Type="http://schemas.openxmlformats.org/officeDocument/2006/relationships/image" Target="../media/image317.jpeg"/></Relationships>
</file>

<file path=ppt/slides/_rels/slide64.xml.rels><?xml version="1.0" encoding="UTF-8" standalone="yes"?>
<Relationships xmlns="http://schemas.openxmlformats.org/package/2006/relationships"><Relationship Id="rId3" Type="http://schemas.openxmlformats.org/officeDocument/2006/relationships/image" Target="../media/image321.tif"/><Relationship Id="rId2" Type="http://schemas.openxmlformats.org/officeDocument/2006/relationships/image" Target="../media/image320.png"/><Relationship Id="rId1" Type="http://schemas.openxmlformats.org/officeDocument/2006/relationships/slideLayout" Target="../slideLayouts/slideLayout15.xml"/><Relationship Id="rId4" Type="http://schemas.openxmlformats.org/officeDocument/2006/relationships/image" Target="../media/image322.ti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gif"/><Relationship Id="rId1" Type="http://schemas.openxmlformats.org/officeDocument/2006/relationships/slideLayout" Target="../slideLayouts/slideLayout15.xml"/><Relationship Id="rId5" Type="http://schemas.openxmlformats.org/officeDocument/2006/relationships/image" Target="../media/image38.jpe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Meysam Hashemi"/>
          <p:cNvSpPr txBox="1">
            <a:spLocks noGrp="1"/>
          </p:cNvSpPr>
          <p:nvPr>
            <p:ph type="body" idx="21"/>
          </p:nvPr>
        </p:nvSpPr>
        <p:spPr>
          <a:xfrm>
            <a:off x="3509079" y="6393594"/>
            <a:ext cx="16478254" cy="93782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defTabSz="330200">
              <a:defRPr sz="3920">
                <a:solidFill>
                  <a:srgbClr val="5E5E5E"/>
                </a:solidFill>
              </a:defRPr>
            </a:pPr>
            <a:r>
              <a:t>Meysam Hashemi</a:t>
            </a:r>
          </a:p>
          <a:p>
            <a:pPr defTabSz="330200">
              <a:defRPr sz="1280"/>
            </a:pPr>
            <a:endParaRPr/>
          </a:p>
          <a:p>
            <a:pPr defTabSz="330200">
              <a:defRPr sz="1280"/>
            </a:pPr>
            <a:endParaRPr/>
          </a:p>
        </p:txBody>
      </p:sp>
      <p:sp>
        <p:nvSpPr>
          <p:cNvPr id="187" name="What is inference and How to make inference?"/>
          <p:cNvSpPr txBox="1">
            <a:spLocks noGrp="1"/>
          </p:cNvSpPr>
          <p:nvPr>
            <p:ph type="title"/>
          </p:nvPr>
        </p:nvSpPr>
        <p:spPr>
          <a:xfrm>
            <a:off x="3509079" y="4041683"/>
            <a:ext cx="16478254" cy="1311732"/>
          </a:xfrm>
          <a:prstGeom prst="rect">
            <a:avLst/>
          </a:prstGeom>
        </p:spPr>
        <p:txBody>
          <a:bodyPr/>
          <a:lstStyle>
            <a:lvl1pPr>
              <a:defRPr sz="6000" spc="-119">
                <a:solidFill>
                  <a:schemeClr val="accent1">
                    <a:hueOff val="114395"/>
                    <a:lumOff val="-24975"/>
                  </a:schemeClr>
                </a:solidFill>
              </a:defRPr>
            </a:lvl1pPr>
          </a:lstStyle>
          <a:p>
            <a:r>
              <a:t>What is inference and How to make inference?</a:t>
            </a:r>
          </a:p>
        </p:txBody>
      </p:sp>
      <p:sp>
        <p:nvSpPr>
          <p:cNvPr id="188" name="The Institut de Neurosciences des Systèmes (INS, UMR1106), Marseille, France"/>
          <p:cNvSpPr txBox="1"/>
          <p:nvPr/>
        </p:nvSpPr>
        <p:spPr>
          <a:xfrm>
            <a:off x="3509079" y="8168851"/>
            <a:ext cx="16478255" cy="7377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90" tIns="34290" rIns="34290" bIns="34290">
            <a:normAutofit/>
          </a:bodyPr>
          <a:lstStyle/>
          <a:p>
            <a:pPr algn="l" defTabSz="330200">
              <a:defRPr sz="2960" b="1"/>
            </a:pPr>
            <a:r>
              <a:t>The Institut de Neurosciences des Systèmes (INS, UMR1106), Marseille, France</a:t>
            </a:r>
          </a:p>
          <a:p>
            <a:pPr algn="l" defTabSz="330200">
              <a:defRPr sz="1280" b="1">
                <a:solidFill>
                  <a:srgbClr val="000000"/>
                </a:solidFill>
              </a:defRPr>
            </a:pPr>
            <a:endParaRPr/>
          </a:p>
        </p:txBody>
      </p:sp>
      <p:pic>
        <p:nvPicPr>
          <p:cNvPr id="189" name="INS+footer+logo.png" descr="INS+footer+logo.png"/>
          <p:cNvPicPr>
            <a:picLocks noChangeAspect="1"/>
          </p:cNvPicPr>
          <p:nvPr/>
        </p:nvPicPr>
        <p:blipFill>
          <a:blip r:embed="rId2"/>
          <a:stretch>
            <a:fillRect/>
          </a:stretch>
        </p:blipFill>
        <p:spPr>
          <a:xfrm>
            <a:off x="17240556" y="10799557"/>
            <a:ext cx="6824159" cy="2274719"/>
          </a:xfrm>
          <a:prstGeom prst="rect">
            <a:avLst/>
          </a:prstGeom>
          <a:ln w="12700">
            <a:miter lim="400000"/>
          </a:ln>
        </p:spPr>
      </p:pic>
      <p:pic>
        <p:nvPicPr>
          <p:cNvPr id="190" name="ebrains_logo_black.png__400x148_q85_crop_subsampling-2.png" descr="ebrains_logo_black.png__400x148_q85_crop_subsampling-2.png"/>
          <p:cNvPicPr>
            <a:picLocks noChangeAspect="1"/>
          </p:cNvPicPr>
          <p:nvPr/>
        </p:nvPicPr>
        <p:blipFill>
          <a:blip r:embed="rId3"/>
          <a:stretch>
            <a:fillRect/>
          </a:stretch>
        </p:blipFill>
        <p:spPr>
          <a:xfrm>
            <a:off x="3982102" y="11153680"/>
            <a:ext cx="3997364" cy="1479025"/>
          </a:xfrm>
          <a:prstGeom prst="rect">
            <a:avLst/>
          </a:prstGeom>
          <a:ln w="12700">
            <a:miter lim="400000"/>
          </a:ln>
        </p:spPr>
      </p:pic>
      <p:pic>
        <p:nvPicPr>
          <p:cNvPr id="191" name="Image" descr="Image"/>
          <p:cNvPicPr>
            <a:picLocks noChangeAspect="1"/>
          </p:cNvPicPr>
          <p:nvPr/>
        </p:nvPicPr>
        <p:blipFill>
          <a:blip r:embed="rId4"/>
          <a:stretch>
            <a:fillRect/>
          </a:stretch>
        </p:blipFill>
        <p:spPr>
          <a:xfrm>
            <a:off x="685861" y="382559"/>
            <a:ext cx="4110622" cy="1412046"/>
          </a:xfrm>
          <a:prstGeom prst="rect">
            <a:avLst/>
          </a:prstGeom>
          <a:ln w="12700">
            <a:miter lim="400000"/>
          </a:ln>
        </p:spPr>
      </p:pic>
      <p:pic>
        <p:nvPicPr>
          <p:cNvPr id="192" name="droppedImage.pdf" descr="droppedImage.pdf"/>
          <p:cNvPicPr>
            <a:picLocks noChangeAspect="1"/>
          </p:cNvPicPr>
          <p:nvPr/>
        </p:nvPicPr>
        <p:blipFill>
          <a:blip r:embed="rId5"/>
          <a:stretch>
            <a:fillRect/>
          </a:stretch>
        </p:blipFill>
        <p:spPr>
          <a:xfrm>
            <a:off x="860340" y="2535362"/>
            <a:ext cx="3404477" cy="860903"/>
          </a:xfrm>
          <a:prstGeom prst="rect">
            <a:avLst/>
          </a:prstGeom>
          <a:ln w="12700">
            <a:miter lim="400000"/>
          </a:ln>
        </p:spPr>
      </p:pic>
      <p:pic>
        <p:nvPicPr>
          <p:cNvPr id="193" name="HBP_Primary_RGB logo.png" descr="HBP_Primary_RGB logo.png"/>
          <p:cNvPicPr>
            <a:picLocks noChangeAspect="1"/>
          </p:cNvPicPr>
          <p:nvPr/>
        </p:nvPicPr>
        <p:blipFill>
          <a:blip r:embed="rId6"/>
          <a:srcRect t="18321" b="18321"/>
          <a:stretch>
            <a:fillRect/>
          </a:stretch>
        </p:blipFill>
        <p:spPr>
          <a:xfrm>
            <a:off x="-23242" y="10945878"/>
            <a:ext cx="3824708" cy="2423201"/>
          </a:xfrm>
          <a:prstGeom prst="rect">
            <a:avLst/>
          </a:prstGeom>
          <a:ln w="12700">
            <a:miter lim="400000"/>
          </a:ln>
        </p:spPr>
      </p:pic>
      <p:pic>
        <p:nvPicPr>
          <p:cNvPr id="194" name="TVB_logo_tagline_scalable.pdf" descr="TVB_logo_tagline_scalable.pdf"/>
          <p:cNvPicPr>
            <a:picLocks noChangeAspect="1"/>
          </p:cNvPicPr>
          <p:nvPr/>
        </p:nvPicPr>
        <p:blipFill>
          <a:blip r:embed="rId7"/>
          <a:stretch>
            <a:fillRect/>
          </a:stretch>
        </p:blipFill>
        <p:spPr>
          <a:xfrm>
            <a:off x="10197982" y="10257308"/>
            <a:ext cx="6248453" cy="3214962"/>
          </a:xfrm>
          <a:prstGeom prst="rect">
            <a:avLst/>
          </a:prstGeom>
          <a:ln w="12700">
            <a:miter lim="400000"/>
          </a:ln>
        </p:spPr>
      </p:pic>
      <p:pic>
        <p:nvPicPr>
          <p:cNvPr id="195" name="logo_epinov_withSubline_engl_RGB-284x300.jpg" descr="logo_epinov_withSubline_engl_RGB-284x300.jpg"/>
          <p:cNvPicPr>
            <a:picLocks noChangeAspect="1"/>
          </p:cNvPicPr>
          <p:nvPr/>
        </p:nvPicPr>
        <p:blipFill>
          <a:blip r:embed="rId8"/>
          <a:stretch>
            <a:fillRect/>
          </a:stretch>
        </p:blipFill>
        <p:spPr>
          <a:xfrm>
            <a:off x="9318659" y="11065982"/>
            <a:ext cx="2041402" cy="2156411"/>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 name="Image" descr="Image"/>
          <p:cNvPicPr>
            <a:picLocks noChangeAspect="1"/>
          </p:cNvPicPr>
          <p:nvPr/>
        </p:nvPicPr>
        <p:blipFill>
          <a:blip r:embed="rId3"/>
          <a:stretch>
            <a:fillRect/>
          </a:stretch>
        </p:blipFill>
        <p:spPr>
          <a:xfrm>
            <a:off x="2228912" y="7088311"/>
            <a:ext cx="9742876" cy="6121038"/>
          </a:xfrm>
          <a:prstGeom prst="rect">
            <a:avLst/>
          </a:prstGeom>
          <a:ln w="12700">
            <a:miter lim="400000"/>
          </a:ln>
        </p:spPr>
      </p:pic>
      <p:pic>
        <p:nvPicPr>
          <p:cNvPr id="320" name="Image" descr="Image"/>
          <p:cNvPicPr>
            <a:picLocks noChangeAspect="1"/>
          </p:cNvPicPr>
          <p:nvPr/>
        </p:nvPicPr>
        <p:blipFill>
          <a:blip r:embed="rId4"/>
          <a:srcRect l="205" t="4895" b="39185"/>
          <a:stretch>
            <a:fillRect/>
          </a:stretch>
        </p:blipFill>
        <p:spPr>
          <a:xfrm>
            <a:off x="-302222" y="628052"/>
            <a:ext cx="13235895" cy="6004760"/>
          </a:xfrm>
          <a:prstGeom prst="rect">
            <a:avLst/>
          </a:prstGeom>
          <a:ln w="12700">
            <a:miter lim="400000"/>
          </a:ln>
        </p:spPr>
      </p:pic>
      <p:sp>
        <p:nvSpPr>
          <p:cNvPr id="321" name="Hashemi et al Neuroinformatics  2018"/>
          <p:cNvSpPr txBox="1"/>
          <p:nvPr/>
        </p:nvSpPr>
        <p:spPr>
          <a:xfrm>
            <a:off x="237685" y="13218875"/>
            <a:ext cx="4756227" cy="411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defTabSz="2438339">
              <a:defRPr sz="2200"/>
            </a:pPr>
            <a:r>
              <a:t>Hashemi et al Neuroinformatics</a:t>
            </a:r>
            <a:r>
              <a:rPr sz="1600">
                <a:latin typeface="Times Roman"/>
                <a:ea typeface="Times Roman"/>
                <a:cs typeface="Times Roman"/>
                <a:sym typeface="Times Roman"/>
              </a:rPr>
              <a:t> </a:t>
            </a:r>
            <a:r>
              <a:t> 2018</a:t>
            </a:r>
          </a:p>
        </p:txBody>
      </p:sp>
      <p:grpSp>
        <p:nvGrpSpPr>
          <p:cNvPr id="324" name="Group"/>
          <p:cNvGrpSpPr/>
          <p:nvPr/>
        </p:nvGrpSpPr>
        <p:grpSpPr>
          <a:xfrm>
            <a:off x="14244684" y="-355631"/>
            <a:ext cx="7526988" cy="13893325"/>
            <a:chOff x="0" y="0"/>
            <a:chExt cx="7526987" cy="13893324"/>
          </a:xfrm>
        </p:grpSpPr>
        <p:pic>
          <p:nvPicPr>
            <p:cNvPr id="322" name="Image" descr="Image"/>
            <p:cNvPicPr>
              <a:picLocks noChangeAspect="1"/>
            </p:cNvPicPr>
            <p:nvPr/>
          </p:nvPicPr>
          <p:blipFill>
            <a:blip r:embed="rId5"/>
            <a:stretch>
              <a:fillRect/>
            </a:stretch>
          </p:blipFill>
          <p:spPr>
            <a:xfrm>
              <a:off x="0" y="5876022"/>
              <a:ext cx="7526988" cy="8017303"/>
            </a:xfrm>
            <a:prstGeom prst="rect">
              <a:avLst/>
            </a:prstGeom>
            <a:ln w="12700" cap="flat">
              <a:noFill/>
              <a:miter lim="400000"/>
            </a:ln>
            <a:effectLst/>
          </p:spPr>
        </p:pic>
        <p:pic>
          <p:nvPicPr>
            <p:cNvPr id="323" name="Figure12.pdf" descr="Figure12.pdf"/>
            <p:cNvPicPr>
              <a:picLocks noChangeAspect="1"/>
            </p:cNvPicPr>
            <p:nvPr/>
          </p:nvPicPr>
          <p:blipFill>
            <a:blip r:embed="rId6"/>
            <a:srcRect l="5317" r="55491" b="48524"/>
            <a:stretch>
              <a:fillRect/>
            </a:stretch>
          </p:blipFill>
          <p:spPr>
            <a:xfrm>
              <a:off x="273239" y="0"/>
              <a:ext cx="6478442" cy="5229389"/>
            </a:xfrm>
            <a:prstGeom prst="rect">
              <a:avLst/>
            </a:prstGeom>
            <a:ln w="12700" cap="flat">
              <a:noFill/>
              <a:miter lim="400000"/>
            </a:ln>
            <a:effectLst/>
          </p:spPr>
        </p:pic>
      </p:grpSp>
      <p:sp>
        <p:nvSpPr>
          <p:cNvPr id="325" name="EEG spectral power fitting"/>
          <p:cNvSpPr txBox="1"/>
          <p:nvPr/>
        </p:nvSpPr>
        <p:spPr>
          <a:xfrm>
            <a:off x="204748" y="137215"/>
            <a:ext cx="5819446" cy="621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l" defTabSz="642937">
              <a:defRPr sz="3600" b="1">
                <a:solidFill>
                  <a:srgbClr val="C00000"/>
                </a:solidFill>
              </a:defRPr>
            </a:lvl1pPr>
          </a:lstStyle>
          <a:p>
            <a:r>
              <a:t>EEG spectral power fitting</a:t>
            </a:r>
          </a:p>
        </p:txBody>
      </p:sp>
      <p:sp>
        <p:nvSpPr>
          <p:cNvPr id="326" name="Propofol-induced general anaesthesia"/>
          <p:cNvSpPr txBox="1"/>
          <p:nvPr/>
        </p:nvSpPr>
        <p:spPr>
          <a:xfrm>
            <a:off x="15608457" y="5076491"/>
            <a:ext cx="4906595" cy="411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2438339">
              <a:defRPr sz="2200">
                <a:solidFill>
                  <a:schemeClr val="accent5">
                    <a:lumOff val="-29866"/>
                  </a:schemeClr>
                </a:solidFill>
              </a:defRPr>
            </a:lvl1pPr>
          </a:lstStyle>
          <a:p>
            <a:r>
              <a:t>Propofol-induced general anaesthesia </a:t>
            </a:r>
          </a:p>
        </p:txBody>
      </p:sp>
      <p:sp>
        <p:nvSpPr>
          <p:cNvPr id="327" name="Time demain"/>
          <p:cNvSpPr txBox="1"/>
          <p:nvPr/>
        </p:nvSpPr>
        <p:spPr>
          <a:xfrm>
            <a:off x="1882585" y="2028299"/>
            <a:ext cx="1870558"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5">
                    <a:lumOff val="-29866"/>
                  </a:schemeClr>
                </a:solidFill>
              </a:defRPr>
            </a:lvl1pPr>
          </a:lstStyle>
          <a:p>
            <a:r>
              <a:t>Time demain</a:t>
            </a:r>
          </a:p>
        </p:txBody>
      </p:sp>
      <p:sp>
        <p:nvSpPr>
          <p:cNvPr id="328" name="Frequency demain"/>
          <p:cNvSpPr txBox="1"/>
          <p:nvPr/>
        </p:nvSpPr>
        <p:spPr>
          <a:xfrm>
            <a:off x="9959894" y="1834781"/>
            <a:ext cx="2638350"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5">
                    <a:lumOff val="-29866"/>
                  </a:schemeClr>
                </a:solidFill>
              </a:defRPr>
            </a:lvl1pPr>
          </a:lstStyle>
          <a:p>
            <a:r>
              <a:t>Frequency demain</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Identifiability (Sensitivity) Analysis"/>
          <p:cNvSpPr txBox="1"/>
          <p:nvPr/>
        </p:nvSpPr>
        <p:spPr>
          <a:xfrm>
            <a:off x="130783" y="188015"/>
            <a:ext cx="7451192" cy="621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l" defTabSz="642937">
              <a:defRPr sz="3600" b="1">
                <a:solidFill>
                  <a:srgbClr val="C00000"/>
                </a:solidFill>
              </a:defRPr>
            </a:lvl1pPr>
          </a:lstStyle>
          <a:p>
            <a:r>
              <a:t>Identifiability (Sensitivity) Analysis</a:t>
            </a:r>
          </a:p>
        </p:txBody>
      </p:sp>
      <p:sp>
        <p:nvSpPr>
          <p:cNvPr id="333" name="Structurally non-identifiability (infinite in both sides): insufficient mapping from model to data and cannot be resolved by increasing the amount or quality of data.…"/>
          <p:cNvSpPr txBox="1"/>
          <p:nvPr/>
        </p:nvSpPr>
        <p:spPr>
          <a:xfrm>
            <a:off x="128581" y="1356334"/>
            <a:ext cx="24831949" cy="13115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2600">
                <a:solidFill>
                  <a:schemeClr val="accent5">
                    <a:lumOff val="-29866"/>
                  </a:schemeClr>
                </a:solidFill>
              </a:defRPr>
            </a:pPr>
            <a:r>
              <a:rPr>
                <a:solidFill>
                  <a:schemeClr val="accent4">
                    <a:hueOff val="-1247790"/>
                    <a:lumOff val="-12326"/>
                  </a:schemeClr>
                </a:solidFill>
              </a:rPr>
              <a:t>Structurally non-identifiability (infinite in both sides):</a:t>
            </a:r>
            <a:r>
              <a:rPr>
                <a:solidFill>
                  <a:srgbClr val="000000"/>
                </a:solidFill>
              </a:rPr>
              <a:t> insufficient mapping from model to data and cannot be resolved by increasing the amount or quality of data.</a:t>
            </a:r>
          </a:p>
          <a:p>
            <a:pPr algn="l">
              <a:defRPr sz="2600">
                <a:solidFill>
                  <a:schemeClr val="accent5">
                    <a:lumOff val="-29866"/>
                  </a:schemeClr>
                </a:solidFill>
              </a:defRPr>
            </a:pPr>
            <a:endParaRPr>
              <a:solidFill>
                <a:srgbClr val="000000"/>
              </a:solidFill>
            </a:endParaRPr>
          </a:p>
          <a:p>
            <a:pPr algn="l">
              <a:defRPr sz="2600">
                <a:solidFill>
                  <a:schemeClr val="accent5">
                    <a:lumOff val="-29866"/>
                  </a:schemeClr>
                </a:solidFill>
              </a:defRPr>
            </a:pPr>
            <a:r>
              <a:rPr>
                <a:solidFill>
                  <a:schemeClr val="accent1">
                    <a:lumOff val="-13575"/>
                  </a:schemeClr>
                </a:solidFill>
              </a:rPr>
              <a:t>Practically non- identifiability (infinite in one side):</a:t>
            </a:r>
            <a:r>
              <a:t> </a:t>
            </a:r>
            <a:r>
              <a:rPr>
                <a:solidFill>
                  <a:srgbClr val="000000"/>
                </a:solidFill>
              </a:rPr>
              <a:t>arise from a limited amount or quality of recordings under the specific experiment (the sampling rate/noise level)</a:t>
            </a:r>
          </a:p>
        </p:txBody>
      </p:sp>
      <p:pic>
        <p:nvPicPr>
          <p:cNvPr id="334" name="Image" descr="Image"/>
          <p:cNvPicPr>
            <a:picLocks noChangeAspect="1"/>
          </p:cNvPicPr>
          <p:nvPr/>
        </p:nvPicPr>
        <p:blipFill>
          <a:blip r:embed="rId2"/>
          <a:stretch>
            <a:fillRect/>
          </a:stretch>
        </p:blipFill>
        <p:spPr>
          <a:xfrm>
            <a:off x="2565565" y="4132977"/>
            <a:ext cx="4526941" cy="2275448"/>
          </a:xfrm>
          <a:prstGeom prst="rect">
            <a:avLst/>
          </a:prstGeom>
          <a:ln w="12700">
            <a:miter lim="400000"/>
          </a:ln>
        </p:spPr>
      </p:pic>
      <p:sp>
        <p:nvSpPr>
          <p:cNvPr id="335" name="structural  non-identifiability"/>
          <p:cNvSpPr txBox="1"/>
          <p:nvPr/>
        </p:nvSpPr>
        <p:spPr>
          <a:xfrm>
            <a:off x="2565565" y="3247672"/>
            <a:ext cx="4526941" cy="523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chemeClr val="accent4">
                    <a:hueOff val="-1247790"/>
                    <a:lumOff val="-12326"/>
                  </a:schemeClr>
                </a:solidFill>
              </a:defRPr>
            </a:lvl1pPr>
          </a:lstStyle>
          <a:p>
            <a:r>
              <a:t>structural  non-identifiability</a:t>
            </a:r>
          </a:p>
        </p:txBody>
      </p:sp>
      <p:sp>
        <p:nvSpPr>
          <p:cNvPr id="336" name="practical non-identifiability"/>
          <p:cNvSpPr txBox="1"/>
          <p:nvPr/>
        </p:nvSpPr>
        <p:spPr>
          <a:xfrm>
            <a:off x="9829605" y="3336071"/>
            <a:ext cx="4296157" cy="523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chemeClr val="accent1">
                    <a:lumOff val="-13575"/>
                  </a:schemeClr>
                </a:solidFill>
              </a:defRPr>
            </a:lvl1pPr>
          </a:lstStyle>
          <a:p>
            <a:r>
              <a:t>practical non-identifiability</a:t>
            </a:r>
          </a:p>
        </p:txBody>
      </p:sp>
      <p:sp>
        <p:nvSpPr>
          <p:cNvPr id="337" name="Identifiable"/>
          <p:cNvSpPr txBox="1"/>
          <p:nvPr/>
        </p:nvSpPr>
        <p:spPr>
          <a:xfrm>
            <a:off x="17984860" y="3336071"/>
            <a:ext cx="1852830" cy="523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chemeClr val="accent3">
                    <a:hueOff val="362282"/>
                    <a:satOff val="31803"/>
                    <a:lumOff val="-18242"/>
                  </a:schemeClr>
                </a:solidFill>
              </a:defRPr>
            </a:lvl1pPr>
          </a:lstStyle>
          <a:p>
            <a:r>
              <a:t>Identifiable</a:t>
            </a:r>
          </a:p>
        </p:txBody>
      </p:sp>
      <p:pic>
        <p:nvPicPr>
          <p:cNvPr id="338" name="3-Figure1-1.png" descr="3-Figure1-1.png"/>
          <p:cNvPicPr>
            <a:picLocks noChangeAspect="1"/>
          </p:cNvPicPr>
          <p:nvPr/>
        </p:nvPicPr>
        <p:blipFill>
          <a:blip r:embed="rId3"/>
          <a:stretch>
            <a:fillRect/>
          </a:stretch>
        </p:blipFill>
        <p:spPr>
          <a:xfrm>
            <a:off x="1589615" y="8618177"/>
            <a:ext cx="19991952" cy="5126921"/>
          </a:xfrm>
          <a:prstGeom prst="rect">
            <a:avLst/>
          </a:prstGeom>
          <a:ln w="12700">
            <a:miter lim="400000"/>
          </a:ln>
        </p:spPr>
      </p:pic>
      <p:pic>
        <p:nvPicPr>
          <p:cNvPr id="339" name="Image" descr="Image"/>
          <p:cNvPicPr>
            <a:picLocks noChangeAspect="1"/>
          </p:cNvPicPr>
          <p:nvPr/>
        </p:nvPicPr>
        <p:blipFill>
          <a:blip r:embed="rId4"/>
          <a:stretch>
            <a:fillRect/>
          </a:stretch>
        </p:blipFill>
        <p:spPr>
          <a:xfrm>
            <a:off x="16554504" y="4080247"/>
            <a:ext cx="4296157" cy="2394392"/>
          </a:xfrm>
          <a:prstGeom prst="rect">
            <a:avLst/>
          </a:prstGeom>
          <a:ln w="12700">
            <a:miter lim="400000"/>
          </a:ln>
        </p:spPr>
      </p:pic>
      <p:pic>
        <p:nvPicPr>
          <p:cNvPr id="340" name="Image" descr="Image"/>
          <p:cNvPicPr>
            <a:picLocks noChangeAspect="1"/>
          </p:cNvPicPr>
          <p:nvPr/>
        </p:nvPicPr>
        <p:blipFill>
          <a:blip r:embed="rId5"/>
          <a:stretch>
            <a:fillRect/>
          </a:stretch>
        </p:blipFill>
        <p:spPr>
          <a:xfrm>
            <a:off x="9714214" y="4094555"/>
            <a:ext cx="4526941" cy="2365775"/>
          </a:xfrm>
          <a:prstGeom prst="rect">
            <a:avLst/>
          </a:prstGeom>
          <a:ln w="12700">
            <a:miter lim="400000"/>
          </a:ln>
        </p:spPr>
      </p:pic>
      <p:pic>
        <p:nvPicPr>
          <p:cNvPr id="341" name="latex-image-1.pdf" descr="latex-image-1.pdf"/>
          <p:cNvPicPr>
            <a:picLocks noChangeAspect="1"/>
          </p:cNvPicPr>
          <p:nvPr/>
        </p:nvPicPr>
        <p:blipFill>
          <a:blip r:embed="rId6"/>
          <a:stretch>
            <a:fillRect/>
          </a:stretch>
        </p:blipFill>
        <p:spPr>
          <a:xfrm>
            <a:off x="18920325" y="177997"/>
            <a:ext cx="5295935" cy="807367"/>
          </a:xfrm>
          <a:prstGeom prst="rect">
            <a:avLst/>
          </a:prstGeom>
          <a:ln w="12700">
            <a:miter lim="400000"/>
          </a:ln>
        </p:spPr>
      </p:pic>
      <p:sp>
        <p:nvSpPr>
          <p:cNvPr id="359" name="Connection Line"/>
          <p:cNvSpPr/>
          <p:nvPr/>
        </p:nvSpPr>
        <p:spPr>
          <a:xfrm>
            <a:off x="9830910" y="6465230"/>
            <a:ext cx="3533027" cy="1775157"/>
          </a:xfrm>
          <a:custGeom>
            <a:avLst/>
            <a:gdLst/>
            <a:ahLst/>
            <a:cxnLst>
              <a:cxn ang="0">
                <a:pos x="wd2" y="hd2"/>
              </a:cxn>
              <a:cxn ang="5400000">
                <a:pos x="wd2" y="hd2"/>
              </a:cxn>
              <a:cxn ang="10800000">
                <a:pos x="wd2" y="hd2"/>
              </a:cxn>
              <a:cxn ang="16200000">
                <a:pos x="wd2" y="hd2"/>
              </a:cxn>
            </a:cxnLst>
            <a:rect l="0" t="0" r="r" b="b"/>
            <a:pathLst>
              <a:path w="20799" h="20002" extrusionOk="0">
                <a:moveTo>
                  <a:pt x="73" y="0"/>
                </a:moveTo>
                <a:cubicBezTo>
                  <a:pt x="-801" y="15042"/>
                  <a:pt x="6108" y="21600"/>
                  <a:pt x="20799" y="19674"/>
                </a:cubicBezTo>
              </a:path>
            </a:pathLst>
          </a:custGeom>
          <a:ln w="50800">
            <a:solidFill>
              <a:schemeClr val="accent1">
                <a:lumOff val="-13575"/>
              </a:schemeClr>
            </a:solidFill>
            <a:miter lim="400000"/>
          </a:ln>
        </p:spPr>
        <p:txBody>
          <a:bodyPr/>
          <a:lstStyle/>
          <a:p>
            <a:endParaRPr/>
          </a:p>
        </p:txBody>
      </p:sp>
      <p:sp>
        <p:nvSpPr>
          <p:cNvPr id="360" name="Connection Line"/>
          <p:cNvSpPr/>
          <p:nvPr/>
        </p:nvSpPr>
        <p:spPr>
          <a:xfrm>
            <a:off x="17944820" y="6228362"/>
            <a:ext cx="2009109" cy="2205893"/>
          </a:xfrm>
          <a:custGeom>
            <a:avLst/>
            <a:gdLst/>
            <a:ahLst/>
            <a:cxnLst>
              <a:cxn ang="0">
                <a:pos x="wd2" y="hd2"/>
              </a:cxn>
              <a:cxn ang="5400000">
                <a:pos x="wd2" y="hd2"/>
              </a:cxn>
              <a:cxn ang="10800000">
                <a:pos x="wd2" y="hd2"/>
              </a:cxn>
              <a:cxn ang="16200000">
                <a:pos x="wd2" y="hd2"/>
              </a:cxn>
            </a:cxnLst>
            <a:rect l="0" t="0" r="r" b="b"/>
            <a:pathLst>
              <a:path w="21600" h="16203" extrusionOk="0">
                <a:moveTo>
                  <a:pt x="0" y="808"/>
                </a:moveTo>
                <a:cubicBezTo>
                  <a:pt x="7101" y="21600"/>
                  <a:pt x="14301" y="21331"/>
                  <a:pt x="21600" y="0"/>
                </a:cubicBezTo>
              </a:path>
            </a:pathLst>
          </a:custGeom>
          <a:ln w="50800">
            <a:solidFill>
              <a:schemeClr val="accent3">
                <a:hueOff val="362282"/>
                <a:satOff val="31803"/>
                <a:lumOff val="-18242"/>
              </a:schemeClr>
            </a:solidFill>
            <a:miter lim="400000"/>
          </a:ln>
        </p:spPr>
        <p:txBody>
          <a:bodyPr/>
          <a:lstStyle/>
          <a:p>
            <a:endParaRPr/>
          </a:p>
        </p:txBody>
      </p:sp>
      <p:sp>
        <p:nvSpPr>
          <p:cNvPr id="344" name="Line"/>
          <p:cNvSpPr/>
          <p:nvPr/>
        </p:nvSpPr>
        <p:spPr>
          <a:xfrm>
            <a:off x="3050953" y="8183345"/>
            <a:ext cx="3700401" cy="1"/>
          </a:xfrm>
          <a:prstGeom prst="line">
            <a:avLst/>
          </a:prstGeom>
          <a:ln w="50800">
            <a:solidFill>
              <a:schemeClr val="accent4">
                <a:hueOff val="-1247790"/>
                <a:lumOff val="-12326"/>
              </a:schemeClr>
            </a:solidFill>
            <a:miter lim="400000"/>
          </a:ln>
        </p:spPr>
        <p:txBody>
          <a:bodyPr lIns="50800" tIns="50800" rIns="50800" bIns="50800" anchor="ctr"/>
          <a:lstStyle/>
          <a:p>
            <a:endParaRPr/>
          </a:p>
        </p:txBody>
      </p:sp>
      <p:sp>
        <p:nvSpPr>
          <p:cNvPr id="345" name="Line"/>
          <p:cNvSpPr/>
          <p:nvPr/>
        </p:nvSpPr>
        <p:spPr>
          <a:xfrm>
            <a:off x="3041590" y="7375873"/>
            <a:ext cx="3651091" cy="1"/>
          </a:xfrm>
          <a:prstGeom prst="line">
            <a:avLst/>
          </a:prstGeom>
          <a:ln w="25400">
            <a:solidFill>
              <a:srgbClr val="929292"/>
            </a:solidFill>
            <a:miter lim="400000"/>
          </a:ln>
        </p:spPr>
        <p:txBody>
          <a:bodyPr lIns="50800" tIns="50800" rIns="50800" bIns="50800" anchor="ctr"/>
          <a:lstStyle/>
          <a:p>
            <a:endParaRPr/>
          </a:p>
        </p:txBody>
      </p:sp>
      <p:sp>
        <p:nvSpPr>
          <p:cNvPr id="346" name="Line"/>
          <p:cNvSpPr/>
          <p:nvPr/>
        </p:nvSpPr>
        <p:spPr>
          <a:xfrm>
            <a:off x="9636203" y="7304156"/>
            <a:ext cx="3651091" cy="1"/>
          </a:xfrm>
          <a:prstGeom prst="line">
            <a:avLst/>
          </a:prstGeom>
          <a:ln w="25400">
            <a:solidFill>
              <a:srgbClr val="929292"/>
            </a:solidFill>
            <a:miter lim="400000"/>
          </a:ln>
        </p:spPr>
        <p:txBody>
          <a:bodyPr lIns="50800" tIns="50800" rIns="50800" bIns="50800" anchor="ctr"/>
          <a:lstStyle/>
          <a:p>
            <a:endParaRPr/>
          </a:p>
        </p:txBody>
      </p:sp>
      <p:sp>
        <p:nvSpPr>
          <p:cNvPr id="347" name="Line"/>
          <p:cNvSpPr/>
          <p:nvPr/>
        </p:nvSpPr>
        <p:spPr>
          <a:xfrm>
            <a:off x="16984129" y="7195269"/>
            <a:ext cx="3651091" cy="1"/>
          </a:xfrm>
          <a:prstGeom prst="line">
            <a:avLst/>
          </a:prstGeom>
          <a:ln w="25400">
            <a:solidFill>
              <a:srgbClr val="929292"/>
            </a:solidFill>
            <a:miter lim="400000"/>
          </a:ln>
        </p:spPr>
        <p:txBody>
          <a:bodyPr lIns="50800" tIns="50800" rIns="50800" bIns="50800" anchor="ctr"/>
          <a:lstStyle/>
          <a:p>
            <a:endParaRPr/>
          </a:p>
        </p:txBody>
      </p:sp>
      <p:sp>
        <p:nvSpPr>
          <p:cNvPr id="348" name="Star"/>
          <p:cNvSpPr/>
          <p:nvPr/>
        </p:nvSpPr>
        <p:spPr>
          <a:xfrm>
            <a:off x="4691117" y="7960477"/>
            <a:ext cx="377437" cy="357041"/>
          </a:xfrm>
          <a:prstGeom prst="star5">
            <a:avLst>
              <a:gd name="adj" fmla="val 19100"/>
              <a:gd name="hf" fmla="val 105146"/>
              <a:gd name="vf" fmla="val 110557"/>
            </a:avLst>
          </a:prstGeom>
          <a:solidFill>
            <a:schemeClr val="accent4"/>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49" name="Star"/>
          <p:cNvSpPr/>
          <p:nvPr/>
        </p:nvSpPr>
        <p:spPr>
          <a:xfrm>
            <a:off x="11582895" y="8026696"/>
            <a:ext cx="377437" cy="357042"/>
          </a:xfrm>
          <a:prstGeom prst="star5">
            <a:avLst>
              <a:gd name="adj" fmla="val 19100"/>
              <a:gd name="hf" fmla="val 105146"/>
              <a:gd name="vf" fmla="val 110557"/>
            </a:avLst>
          </a:prstGeom>
          <a:solidFill>
            <a:schemeClr val="accent4">
              <a:hueOff val="-476017"/>
              <a:lumOff val="-10042"/>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50" name="Star"/>
          <p:cNvSpPr/>
          <p:nvPr/>
        </p:nvSpPr>
        <p:spPr>
          <a:xfrm>
            <a:off x="18760657" y="8233401"/>
            <a:ext cx="377436" cy="357041"/>
          </a:xfrm>
          <a:prstGeom prst="star5">
            <a:avLst>
              <a:gd name="adj" fmla="val 19100"/>
              <a:gd name="hf" fmla="val 105146"/>
              <a:gd name="vf" fmla="val 110557"/>
            </a:avLst>
          </a:prstGeom>
          <a:solidFill>
            <a:schemeClr val="accent4">
              <a:hueOff val="-476017"/>
              <a:lumOff val="-10042"/>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51" name="Line"/>
          <p:cNvSpPr/>
          <p:nvPr/>
        </p:nvSpPr>
        <p:spPr>
          <a:xfrm flipV="1">
            <a:off x="3000782" y="7358629"/>
            <a:ext cx="1" cy="845809"/>
          </a:xfrm>
          <a:prstGeom prst="line">
            <a:avLst/>
          </a:prstGeom>
          <a:ln w="50800">
            <a:solidFill>
              <a:srgbClr val="000000"/>
            </a:solidFill>
            <a:miter lim="400000"/>
            <a:headEnd type="triangle"/>
            <a:tailEnd type="stealth"/>
          </a:ln>
        </p:spPr>
        <p:txBody>
          <a:bodyPr lIns="50800" tIns="50800" rIns="50800" bIns="50800" anchor="ctr"/>
          <a:lstStyle/>
          <a:p>
            <a:endParaRPr/>
          </a:p>
        </p:txBody>
      </p:sp>
      <p:pic>
        <p:nvPicPr>
          <p:cNvPr id="352" name="Image" descr="Image"/>
          <p:cNvPicPr>
            <a:picLocks noChangeAspect="1"/>
          </p:cNvPicPr>
          <p:nvPr/>
        </p:nvPicPr>
        <p:blipFill>
          <a:blip r:embed="rId7"/>
          <a:stretch>
            <a:fillRect/>
          </a:stretch>
        </p:blipFill>
        <p:spPr>
          <a:xfrm>
            <a:off x="2113741" y="7514833"/>
            <a:ext cx="584201" cy="406401"/>
          </a:xfrm>
          <a:prstGeom prst="rect">
            <a:avLst/>
          </a:prstGeom>
          <a:ln w="12700">
            <a:miter lim="400000"/>
          </a:ln>
        </p:spPr>
      </p:pic>
      <p:sp>
        <p:nvSpPr>
          <p:cNvPr id="353" name="Raue  et al.,  Bioinformatics 2009…"/>
          <p:cNvSpPr txBox="1"/>
          <p:nvPr/>
        </p:nvSpPr>
        <p:spPr>
          <a:xfrm>
            <a:off x="20722702" y="7796097"/>
            <a:ext cx="3624896" cy="68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defRPr sz="1800">
                <a:solidFill>
                  <a:srgbClr val="000000"/>
                </a:solidFill>
                <a:latin typeface="Times Roman"/>
                <a:ea typeface="Times Roman"/>
                <a:cs typeface="Times Roman"/>
                <a:sym typeface="Times Roman"/>
              </a:defRPr>
            </a:pPr>
            <a:r>
              <a:t>Raue  et al.,  Bioinformatics 2009</a:t>
            </a:r>
          </a:p>
          <a:p>
            <a:pPr algn="l" defTabSz="457200">
              <a:defRPr sz="1800">
                <a:solidFill>
                  <a:srgbClr val="000000"/>
                </a:solidFill>
                <a:latin typeface="Times Roman"/>
                <a:ea typeface="Times Roman"/>
                <a:cs typeface="Times Roman"/>
                <a:sym typeface="Times Roman"/>
              </a:defRPr>
            </a:pPr>
            <a:r>
              <a:t>Hashemi et al., Neural Networks 2023</a:t>
            </a:r>
          </a:p>
        </p:txBody>
      </p:sp>
      <p:sp>
        <p:nvSpPr>
          <p:cNvPr id="354" name="(c=a+0*b)"/>
          <p:cNvSpPr txBox="1"/>
          <p:nvPr/>
        </p:nvSpPr>
        <p:spPr>
          <a:xfrm>
            <a:off x="7195873" y="3278711"/>
            <a:ext cx="1422807"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(c=a+0*b)</a:t>
            </a:r>
          </a:p>
        </p:txBody>
      </p:sp>
      <p:sp>
        <p:nvSpPr>
          <p:cNvPr id="355" name="(c=a+b)"/>
          <p:cNvSpPr txBox="1"/>
          <p:nvPr/>
        </p:nvSpPr>
        <p:spPr>
          <a:xfrm>
            <a:off x="14133062" y="3372822"/>
            <a:ext cx="1146049"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(c=a+b)</a:t>
            </a:r>
          </a:p>
        </p:txBody>
      </p:sp>
      <p:sp>
        <p:nvSpPr>
          <p:cNvPr id="356" name="1D"/>
          <p:cNvSpPr txBox="1"/>
          <p:nvPr/>
        </p:nvSpPr>
        <p:spPr>
          <a:xfrm>
            <a:off x="379533" y="7525450"/>
            <a:ext cx="498349"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1D</a:t>
            </a:r>
          </a:p>
        </p:txBody>
      </p:sp>
      <p:sp>
        <p:nvSpPr>
          <p:cNvPr id="357" name="2D"/>
          <p:cNvSpPr txBox="1"/>
          <p:nvPr/>
        </p:nvSpPr>
        <p:spPr>
          <a:xfrm>
            <a:off x="379533" y="10463144"/>
            <a:ext cx="498349"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2D</a:t>
            </a:r>
          </a:p>
        </p:txBody>
      </p:sp>
      <p:sp>
        <p:nvSpPr>
          <p:cNvPr id="358" name="Choose a metric, and sweep on the parameters while fixing other params"/>
          <p:cNvSpPr txBox="1"/>
          <p:nvPr/>
        </p:nvSpPr>
        <p:spPr>
          <a:xfrm>
            <a:off x="7643351" y="306903"/>
            <a:ext cx="10914483" cy="498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600"/>
            </a:lvl1pPr>
          </a:lstStyle>
          <a:p>
            <a:r>
              <a:t>Choose a metric, and sweep on the parameters while fixing other params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A stochastic system refers to a system or process that inherently incorporates randomness:…"/>
          <p:cNvSpPr txBox="1"/>
          <p:nvPr/>
        </p:nvSpPr>
        <p:spPr>
          <a:xfrm>
            <a:off x="799952" y="439608"/>
            <a:ext cx="18528232" cy="9679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pPr algn="l" defTabSz="642937">
              <a:defRPr sz="3000">
                <a:solidFill>
                  <a:srgbClr val="000000"/>
                </a:solidFill>
              </a:defRPr>
            </a:pPr>
            <a:r>
              <a:t>A </a:t>
            </a:r>
            <a:r>
              <a:rPr b="1">
                <a:solidFill>
                  <a:schemeClr val="accent5">
                    <a:lumOff val="-29866"/>
                  </a:schemeClr>
                </a:solidFill>
              </a:rPr>
              <a:t>stochastic</a:t>
            </a:r>
            <a:r>
              <a:t> system refers to a system or process that inherently incorporates </a:t>
            </a:r>
            <a:r>
              <a:rPr>
                <a:solidFill>
                  <a:schemeClr val="accent5">
                    <a:lumOff val="-29866"/>
                  </a:schemeClr>
                </a:solidFill>
              </a:rPr>
              <a:t>randomness: </a:t>
            </a:r>
          </a:p>
          <a:p>
            <a:pPr algn="l" defTabSz="642937">
              <a:defRPr sz="2800">
                <a:solidFill>
                  <a:srgbClr val="000000"/>
                </a:solidFill>
              </a:defRPr>
            </a:pPr>
            <a:r>
              <a:t> Weather Patterns, Thermal fluctuations, Genetic Mutations, Neuronal Firing, Neurotransmitter Release, …</a:t>
            </a:r>
          </a:p>
        </p:txBody>
      </p:sp>
      <p:pic>
        <p:nvPicPr>
          <p:cNvPr id="363" name="68747470733a2f2f757365722d696d616765732e67697468756275736572636f6e74656e742e636f6d2f32363937323034362f3133373030383236352d33336637623138312d373034372d346166652d623034342d6163356638353664663733632e676966.gif" descr="68747470733a2f2f757365722d696d616765732e67697468756275736572636f6e74656e742e636f6d2f32363937323034362f3133373030383236352d33336637623138312d373034372d346166652d623034342d6163356638353664663733632e676966.gif"/>
          <p:cNvPicPr>
            <a:picLocks/>
          </p:cNvPicPr>
          <p:nvPr/>
        </p:nvPicPr>
        <p:blipFill>
          <a:blip r:embed="rId3"/>
          <a:stretch>
            <a:fillRect/>
          </a:stretch>
        </p:blipFill>
        <p:spPr>
          <a:xfrm>
            <a:off x="7600133" y="1908945"/>
            <a:ext cx="7995705" cy="5330470"/>
          </a:xfrm>
          <a:prstGeom prst="rect">
            <a:avLst/>
          </a:prstGeom>
          <a:ln w="12700">
            <a:miter lim="400000"/>
          </a:ln>
        </p:spPr>
      </p:pic>
      <p:pic>
        <p:nvPicPr>
          <p:cNvPr id="364" name="SecondhandShabbyAmericancreamdraft-max-1mb.gif" descr="SecondhandShabbyAmericancreamdraft-max-1mb.gif"/>
          <p:cNvPicPr>
            <a:picLocks/>
          </p:cNvPicPr>
          <p:nvPr/>
        </p:nvPicPr>
        <p:blipFill>
          <a:blip r:embed="rId4"/>
          <a:stretch>
            <a:fillRect/>
          </a:stretch>
        </p:blipFill>
        <p:spPr>
          <a:xfrm>
            <a:off x="15728075" y="2583841"/>
            <a:ext cx="7198828" cy="4049342"/>
          </a:xfrm>
          <a:prstGeom prst="rect">
            <a:avLst/>
          </a:prstGeom>
          <a:ln w="12700">
            <a:miter lim="400000"/>
          </a:ln>
        </p:spPr>
      </p:pic>
      <p:pic>
        <p:nvPicPr>
          <p:cNvPr id="365" name="giphy.gif" descr="giphy.gif"/>
          <p:cNvPicPr>
            <a:picLocks/>
          </p:cNvPicPr>
          <p:nvPr/>
        </p:nvPicPr>
        <p:blipFill>
          <a:blip r:embed="rId5"/>
          <a:stretch>
            <a:fillRect/>
          </a:stretch>
        </p:blipFill>
        <p:spPr>
          <a:xfrm>
            <a:off x="2173067" y="2155032"/>
            <a:ext cx="4478151" cy="4478151"/>
          </a:xfrm>
          <a:prstGeom prst="rect">
            <a:avLst/>
          </a:prstGeom>
          <a:ln w="12700">
            <a:miter lim="400000"/>
          </a:ln>
        </p:spPr>
      </p:pic>
      <p:sp>
        <p:nvSpPr>
          <p:cNvPr id="366" name="synaptic transmission"/>
          <p:cNvSpPr txBox="1"/>
          <p:nvPr/>
        </p:nvSpPr>
        <p:spPr>
          <a:xfrm>
            <a:off x="18173644" y="2063430"/>
            <a:ext cx="2307692" cy="349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2438339">
              <a:defRPr sz="1800"/>
            </a:lvl1pPr>
          </a:lstStyle>
          <a:p>
            <a:r>
              <a:t>synaptic transmission</a:t>
            </a:r>
          </a:p>
        </p:txBody>
      </p:sp>
      <p:sp>
        <p:nvSpPr>
          <p:cNvPr id="367" name="A probability distribution is a mathematical function that assigns probabilities (likelihoodness) to different outcomes or events:…"/>
          <p:cNvSpPr txBox="1"/>
          <p:nvPr/>
        </p:nvSpPr>
        <p:spPr>
          <a:xfrm>
            <a:off x="816332" y="7380662"/>
            <a:ext cx="19747422"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lgn="l" defTabSz="642937">
              <a:defRPr sz="3000">
                <a:solidFill>
                  <a:srgbClr val="000000"/>
                </a:solidFill>
                <a:latin typeface="Times Roman"/>
                <a:ea typeface="Times Roman"/>
                <a:cs typeface="Times Roman"/>
                <a:sym typeface="Times Roman"/>
              </a:defRPr>
            </a:pPr>
            <a:r>
              <a:t>A </a:t>
            </a:r>
            <a:r>
              <a:rPr b="1">
                <a:solidFill>
                  <a:schemeClr val="accent5">
                    <a:lumOff val="-29866"/>
                  </a:schemeClr>
                </a:solidFill>
              </a:rPr>
              <a:t>probability distribution</a:t>
            </a:r>
            <a:r>
              <a:t> is a mathematical function that assigns probabilities (likelihoodness) to different outcomes or events:</a:t>
            </a:r>
          </a:p>
          <a:p>
            <a:pPr algn="l" defTabSz="457200">
              <a:lnSpc>
                <a:spcPct val="117999"/>
              </a:lnSpc>
              <a:defRPr sz="3000">
                <a:solidFill>
                  <a:srgbClr val="000000"/>
                </a:solidFill>
                <a:latin typeface="Times Roman"/>
                <a:ea typeface="Times Roman"/>
                <a:cs typeface="Times Roman"/>
                <a:sym typeface="Times Roman"/>
              </a:defRPr>
            </a:pPr>
            <a:r>
              <a:t> So </a:t>
            </a:r>
            <a:r>
              <a:rPr>
                <a:solidFill>
                  <a:schemeClr val="accent5">
                    <a:hueOff val="-82419"/>
                    <a:satOff val="-9513"/>
                    <a:lumOff val="-16343"/>
                  </a:schemeClr>
                </a:solidFill>
              </a:rPr>
              <a:t>naturally </a:t>
            </a:r>
            <a:r>
              <a:t>quantify and characterize the </a:t>
            </a:r>
            <a:r>
              <a:rPr>
                <a:solidFill>
                  <a:schemeClr val="accent5">
                    <a:lumOff val="-29866"/>
                  </a:schemeClr>
                </a:solidFill>
              </a:rPr>
              <a:t>randomness</a:t>
            </a:r>
            <a:r>
              <a:t> and </a:t>
            </a:r>
            <a:r>
              <a:rPr>
                <a:solidFill>
                  <a:schemeClr val="accent5">
                    <a:lumOff val="-29866"/>
                  </a:schemeClr>
                </a:solidFill>
              </a:rPr>
              <a:t>uncertainty</a:t>
            </a:r>
            <a:r>
              <a:t>.</a:t>
            </a:r>
          </a:p>
        </p:txBody>
      </p:sp>
      <p:pic>
        <p:nvPicPr>
          <p:cNvPr id="368" name="Image" descr="Image"/>
          <p:cNvPicPr>
            <a:picLocks noChangeAspect="1"/>
          </p:cNvPicPr>
          <p:nvPr/>
        </p:nvPicPr>
        <p:blipFill>
          <a:blip r:embed="rId6"/>
          <a:stretch>
            <a:fillRect/>
          </a:stretch>
        </p:blipFill>
        <p:spPr>
          <a:xfrm>
            <a:off x="1088916" y="9518103"/>
            <a:ext cx="9548673" cy="1495454"/>
          </a:xfrm>
          <a:prstGeom prst="rect">
            <a:avLst/>
          </a:prstGeom>
          <a:ln w="12700">
            <a:miter lim="400000"/>
          </a:ln>
        </p:spPr>
      </p:pic>
      <p:pic>
        <p:nvPicPr>
          <p:cNvPr id="369" name="Image" descr="Image"/>
          <p:cNvPicPr>
            <a:picLocks noChangeAspect="1"/>
          </p:cNvPicPr>
          <p:nvPr/>
        </p:nvPicPr>
        <p:blipFill>
          <a:blip r:embed="rId7"/>
          <a:stretch>
            <a:fillRect/>
          </a:stretch>
        </p:blipFill>
        <p:spPr>
          <a:xfrm>
            <a:off x="1301469" y="10993824"/>
            <a:ext cx="6221347" cy="1078367"/>
          </a:xfrm>
          <a:prstGeom prst="rect">
            <a:avLst/>
          </a:prstGeom>
          <a:ln w="12700">
            <a:miter lim="400000"/>
          </a:ln>
        </p:spPr>
      </p:pic>
      <p:pic>
        <p:nvPicPr>
          <p:cNvPr id="370" name="examples_notebooks_generated_kernel_density_12_0.png" descr="examples_notebooks_generated_kernel_density_12_0.png"/>
          <p:cNvPicPr>
            <a:picLocks noChangeAspect="1"/>
          </p:cNvPicPr>
          <p:nvPr/>
        </p:nvPicPr>
        <p:blipFill>
          <a:blip r:embed="rId8"/>
          <a:stretch>
            <a:fillRect/>
          </a:stretch>
        </p:blipFill>
        <p:spPr>
          <a:xfrm>
            <a:off x="13486072" y="8796421"/>
            <a:ext cx="10265475" cy="4478720"/>
          </a:xfrm>
          <a:prstGeom prst="rect">
            <a:avLst/>
          </a:prstGeom>
          <a:ln w="12700">
            <a:miter lim="400000"/>
          </a:ln>
        </p:spPr>
      </p:pic>
      <p:sp>
        <p:nvSpPr>
          <p:cNvPr id="371" name="How probability of measurements are distributed"/>
          <p:cNvSpPr txBox="1"/>
          <p:nvPr/>
        </p:nvSpPr>
        <p:spPr>
          <a:xfrm>
            <a:off x="15244825" y="8402491"/>
            <a:ext cx="6747968"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How probability of measurements are distributed</a:t>
            </a:r>
          </a:p>
        </p:txBody>
      </p:sp>
      <p:sp>
        <p:nvSpPr>
          <p:cNvPr id="372" name="Finite number of possible outcomes"/>
          <p:cNvSpPr txBox="1"/>
          <p:nvPr/>
        </p:nvSpPr>
        <p:spPr>
          <a:xfrm>
            <a:off x="1408795" y="9042543"/>
            <a:ext cx="4998111"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Finite number of possible outcomes</a:t>
            </a:r>
          </a:p>
        </p:txBody>
      </p:sp>
      <p:sp>
        <p:nvSpPr>
          <p:cNvPr id="373" name="The time to get a taxi cab={6,3,4,6,2,3,2,6,4,4}; then…"/>
          <p:cNvSpPr txBox="1"/>
          <p:nvPr/>
        </p:nvSpPr>
        <p:spPr>
          <a:xfrm>
            <a:off x="1372371" y="12422819"/>
            <a:ext cx="7276796" cy="11979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r>
              <a:t>The time to get a taxi cab={6,3,4,6,2,3,2,6,4,4}; then </a:t>
            </a:r>
          </a:p>
          <a:p>
            <a:pPr algn="l"/>
            <a:r>
              <a:t>P(x=6 min)=3/10, P(x=2 min)=2/10</a:t>
            </a:r>
          </a:p>
          <a:p>
            <a:pPr algn="l"/>
            <a:r>
              <a:t>but what is the probability of P(x=1 min)?</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 name="3969609986-1-transformed.png" descr="3969609986-1-transformed.png"/>
          <p:cNvPicPr>
            <a:picLocks noChangeAspect="1"/>
          </p:cNvPicPr>
          <p:nvPr/>
        </p:nvPicPr>
        <p:blipFill>
          <a:blip r:embed="rId3"/>
          <a:stretch>
            <a:fillRect/>
          </a:stretch>
        </p:blipFill>
        <p:spPr>
          <a:xfrm>
            <a:off x="1300957" y="876396"/>
            <a:ext cx="22630022" cy="12717435"/>
          </a:xfrm>
          <a:prstGeom prst="rect">
            <a:avLst/>
          </a:prstGeom>
          <a:ln w="12700">
            <a:miter lim="400000"/>
          </a:ln>
        </p:spPr>
      </p:pic>
      <p:sp>
        <p:nvSpPr>
          <p:cNvPr id="378" name="Probability Distributions: is a mathematical function or model that quantifies the possibility of various outcomes"/>
          <p:cNvSpPr txBox="1"/>
          <p:nvPr/>
        </p:nvSpPr>
        <p:spPr>
          <a:xfrm>
            <a:off x="70013" y="83321"/>
            <a:ext cx="20204482" cy="621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lgn="l" defTabSz="642937">
              <a:defRPr sz="3600" b="1">
                <a:solidFill>
                  <a:srgbClr val="C00000"/>
                </a:solidFill>
              </a:defRPr>
            </a:pPr>
            <a:r>
              <a:t>Probability Distributions: </a:t>
            </a:r>
            <a:r>
              <a:rPr sz="3000" b="0">
                <a:solidFill>
                  <a:srgbClr val="000000"/>
                </a:solidFill>
              </a:rPr>
              <a:t>is a mathematical function or model that quantifies the possibility of various outcomes</a:t>
            </a:r>
          </a:p>
        </p:txBody>
      </p:sp>
      <p:pic>
        <p:nvPicPr>
          <p:cNvPr id="379" name="Image" descr="Image"/>
          <p:cNvPicPr>
            <a:picLocks noChangeAspect="1"/>
          </p:cNvPicPr>
          <p:nvPr/>
        </p:nvPicPr>
        <p:blipFill>
          <a:blip r:embed="rId4"/>
          <a:stretch>
            <a:fillRect/>
          </a:stretch>
        </p:blipFill>
        <p:spPr>
          <a:xfrm>
            <a:off x="10825841" y="3192088"/>
            <a:ext cx="3998910" cy="2741521"/>
          </a:xfrm>
          <a:prstGeom prst="rect">
            <a:avLst/>
          </a:prstGeom>
          <a:ln w="12700">
            <a:miter lim="400000"/>
          </a:ln>
        </p:spPr>
      </p:pic>
      <p:pic>
        <p:nvPicPr>
          <p:cNvPr id="380" name="Image" descr="Image"/>
          <p:cNvPicPr>
            <a:picLocks noChangeAspect="1"/>
          </p:cNvPicPr>
          <p:nvPr/>
        </p:nvPicPr>
        <p:blipFill>
          <a:blip r:embed="rId5"/>
          <a:stretch>
            <a:fillRect/>
          </a:stretch>
        </p:blipFill>
        <p:spPr>
          <a:xfrm>
            <a:off x="18137520" y="3221533"/>
            <a:ext cx="3998910" cy="2812420"/>
          </a:xfrm>
          <a:prstGeom prst="rect">
            <a:avLst/>
          </a:prstGeom>
          <a:ln w="12700">
            <a:miter lim="400000"/>
          </a:ln>
        </p:spPr>
      </p:pic>
      <p:pic>
        <p:nvPicPr>
          <p:cNvPr id="381" name="Image" descr="Image"/>
          <p:cNvPicPr>
            <a:picLocks noChangeAspect="1"/>
          </p:cNvPicPr>
          <p:nvPr/>
        </p:nvPicPr>
        <p:blipFill>
          <a:blip r:embed="rId6"/>
          <a:stretch>
            <a:fillRect/>
          </a:stretch>
        </p:blipFill>
        <p:spPr>
          <a:xfrm>
            <a:off x="7273257" y="3164407"/>
            <a:ext cx="3743198" cy="2796884"/>
          </a:xfrm>
          <a:prstGeom prst="rect">
            <a:avLst/>
          </a:prstGeom>
          <a:ln w="12700">
            <a:miter lim="400000"/>
          </a:ln>
        </p:spPr>
      </p:pic>
      <p:pic>
        <p:nvPicPr>
          <p:cNvPr id="382" name="Image" descr="Image"/>
          <p:cNvPicPr>
            <a:picLocks noChangeAspect="1"/>
          </p:cNvPicPr>
          <p:nvPr/>
        </p:nvPicPr>
        <p:blipFill>
          <a:blip r:embed="rId7"/>
          <a:stretch>
            <a:fillRect/>
          </a:stretch>
        </p:blipFill>
        <p:spPr>
          <a:xfrm>
            <a:off x="3582604" y="3243292"/>
            <a:ext cx="3663684" cy="2737473"/>
          </a:xfrm>
          <a:prstGeom prst="rect">
            <a:avLst/>
          </a:prstGeom>
          <a:ln w="12700">
            <a:miter lim="400000"/>
          </a:ln>
        </p:spPr>
      </p:pic>
      <p:pic>
        <p:nvPicPr>
          <p:cNvPr id="383" name="Image" descr="Image"/>
          <p:cNvPicPr>
            <a:picLocks/>
          </p:cNvPicPr>
          <p:nvPr/>
        </p:nvPicPr>
        <p:blipFill>
          <a:blip r:embed="rId8"/>
          <a:stretch>
            <a:fillRect/>
          </a:stretch>
        </p:blipFill>
        <p:spPr>
          <a:xfrm>
            <a:off x="14386779" y="3171324"/>
            <a:ext cx="3842809" cy="2881409"/>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Bayesian inference"/>
          <p:cNvSpPr txBox="1"/>
          <p:nvPr/>
        </p:nvSpPr>
        <p:spPr>
          <a:xfrm>
            <a:off x="204748" y="137215"/>
            <a:ext cx="4228847" cy="621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l" defTabSz="642937">
              <a:defRPr sz="3600" b="1">
                <a:solidFill>
                  <a:srgbClr val="C00000"/>
                </a:solidFill>
              </a:defRPr>
            </a:lvl1pPr>
          </a:lstStyle>
          <a:p>
            <a:r>
              <a:t>Bayesian inference</a:t>
            </a:r>
          </a:p>
        </p:txBody>
      </p:sp>
      <p:sp>
        <p:nvSpPr>
          <p:cNvPr id="388" name="Update the prior with likelihood to form the posterior"/>
          <p:cNvSpPr txBox="1"/>
          <p:nvPr/>
        </p:nvSpPr>
        <p:spPr>
          <a:xfrm>
            <a:off x="4272515" y="249506"/>
            <a:ext cx="8207656" cy="4733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2438339">
              <a:defRPr sz="2600"/>
            </a:lvl1pPr>
          </a:lstStyle>
          <a:p>
            <a:r>
              <a:t>Update the prior with likelihood to form the posterior</a:t>
            </a:r>
          </a:p>
        </p:txBody>
      </p:sp>
      <p:sp>
        <p:nvSpPr>
          <p:cNvPr id="389" name="Integrate patient-specific anatomical data/clinical information, identifiability/degeneracy, model selection, decision-making, ……"/>
          <p:cNvSpPr txBox="1"/>
          <p:nvPr/>
        </p:nvSpPr>
        <p:spPr>
          <a:xfrm>
            <a:off x="14976330" y="8177682"/>
            <a:ext cx="9186280" cy="532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pPr marL="541866" indent="-541866" algn="l" defTabSz="642937">
              <a:lnSpc>
                <a:spcPts val="7000"/>
              </a:lnSpc>
              <a:buSzPct val="40000"/>
              <a:buBlip>
                <a:blip r:embed="rId3"/>
              </a:buBlip>
              <a:defRPr sz="2800">
                <a:solidFill>
                  <a:srgbClr val="000000"/>
                </a:solidFill>
                <a:latin typeface="Times Roman"/>
                <a:ea typeface="Times Roman"/>
                <a:cs typeface="Times Roman"/>
                <a:sym typeface="Times Roman"/>
              </a:defRPr>
            </a:pPr>
            <a:r>
              <a:rPr dirty="0"/>
              <a:t>Integrate patient-specific anatomical data/clinical information, identifiability/degeneracy, model selection, decision-making, …</a:t>
            </a:r>
          </a:p>
          <a:p>
            <a:pPr marL="541866" indent="-541866" algn="l" defTabSz="642937">
              <a:lnSpc>
                <a:spcPts val="7000"/>
              </a:lnSpc>
              <a:buSzPct val="40000"/>
              <a:buBlip>
                <a:blip r:embed="rId3"/>
              </a:buBlip>
              <a:defRPr sz="2800">
                <a:solidFill>
                  <a:srgbClr val="000000"/>
                </a:solidFill>
                <a:latin typeface="Times Roman"/>
                <a:ea typeface="Times Roman"/>
                <a:cs typeface="Times Roman"/>
                <a:sym typeface="Times Roman"/>
              </a:defRPr>
            </a:pPr>
            <a:r>
              <a:rPr dirty="0"/>
              <a:t>Challenges : High-dimensional space, correlated variables, non-linearity, geometry and its curvature, hyper parameters, …</a:t>
            </a:r>
          </a:p>
        </p:txBody>
      </p:sp>
      <p:pic>
        <p:nvPicPr>
          <p:cNvPr id="390" name="BayesRule.png" descr="BayesRule.png"/>
          <p:cNvPicPr>
            <a:picLocks noChangeAspect="1"/>
          </p:cNvPicPr>
          <p:nvPr/>
        </p:nvPicPr>
        <p:blipFill>
          <a:blip r:embed="rId4"/>
          <a:srcRect b="48772"/>
          <a:stretch>
            <a:fillRect/>
          </a:stretch>
        </p:blipFill>
        <p:spPr>
          <a:xfrm>
            <a:off x="413316" y="1287126"/>
            <a:ext cx="12487119" cy="5053665"/>
          </a:xfrm>
          <a:prstGeom prst="rect">
            <a:avLst/>
          </a:prstGeom>
          <a:ln w="12700">
            <a:miter lim="400000"/>
          </a:ln>
        </p:spPr>
      </p:pic>
      <p:pic>
        <p:nvPicPr>
          <p:cNvPr id="391" name="Image" descr="Image"/>
          <p:cNvPicPr>
            <a:picLocks noChangeAspect="1"/>
          </p:cNvPicPr>
          <p:nvPr/>
        </p:nvPicPr>
        <p:blipFill>
          <a:blip r:embed="rId5"/>
          <a:stretch>
            <a:fillRect/>
          </a:stretch>
        </p:blipFill>
        <p:spPr>
          <a:xfrm>
            <a:off x="12720497" y="151957"/>
            <a:ext cx="2000251" cy="2125267"/>
          </a:xfrm>
          <a:prstGeom prst="rect">
            <a:avLst/>
          </a:prstGeom>
          <a:ln w="12700">
            <a:miter lim="400000"/>
          </a:ln>
        </p:spPr>
      </p:pic>
      <p:grpSp>
        <p:nvGrpSpPr>
          <p:cNvPr id="405" name="Group"/>
          <p:cNvGrpSpPr/>
          <p:nvPr/>
        </p:nvGrpSpPr>
        <p:grpSpPr>
          <a:xfrm>
            <a:off x="16434986" y="249506"/>
            <a:ext cx="7352997" cy="7596976"/>
            <a:chOff x="0" y="0"/>
            <a:chExt cx="7352995" cy="8146178"/>
          </a:xfrm>
        </p:grpSpPr>
        <p:grpSp>
          <p:nvGrpSpPr>
            <p:cNvPr id="395" name="Group"/>
            <p:cNvGrpSpPr/>
            <p:nvPr/>
          </p:nvGrpSpPr>
          <p:grpSpPr>
            <a:xfrm>
              <a:off x="211286" y="-1"/>
              <a:ext cx="7141710" cy="3932856"/>
              <a:chOff x="0" y="0"/>
              <a:chExt cx="7141709" cy="3932853"/>
            </a:xfrm>
          </p:grpSpPr>
          <p:pic>
            <p:nvPicPr>
              <p:cNvPr id="392" name="Image" descr="Image"/>
              <p:cNvPicPr>
                <a:picLocks noChangeAspect="1"/>
              </p:cNvPicPr>
              <p:nvPr/>
            </p:nvPicPr>
            <p:blipFill>
              <a:blip r:embed="rId6"/>
              <a:stretch>
                <a:fillRect/>
              </a:stretch>
            </p:blipFill>
            <p:spPr>
              <a:xfrm>
                <a:off x="0" y="50996"/>
                <a:ext cx="6833557" cy="3881858"/>
              </a:xfrm>
              <a:prstGeom prst="rect">
                <a:avLst/>
              </a:prstGeom>
              <a:ln w="12700" cap="flat">
                <a:noFill/>
                <a:miter lim="400000"/>
              </a:ln>
              <a:effectLst/>
            </p:spPr>
          </p:pic>
          <p:sp>
            <p:nvSpPr>
              <p:cNvPr id="393" name="Rectangle"/>
              <p:cNvSpPr/>
              <p:nvPr/>
            </p:nvSpPr>
            <p:spPr>
              <a:xfrm>
                <a:off x="5581237" y="14360"/>
                <a:ext cx="1560473" cy="1098774"/>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94" name="Product rule"/>
              <p:cNvSpPr txBox="1"/>
              <p:nvPr/>
            </p:nvSpPr>
            <p:spPr>
              <a:xfrm>
                <a:off x="1795468" y="0"/>
                <a:ext cx="1779728" cy="4613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Product rule</a:t>
                </a:r>
              </a:p>
            </p:txBody>
          </p:sp>
        </p:grpSp>
        <p:pic>
          <p:nvPicPr>
            <p:cNvPr id="396" name="Image" descr="Image"/>
            <p:cNvPicPr>
              <a:picLocks noChangeAspect="1"/>
            </p:cNvPicPr>
            <p:nvPr/>
          </p:nvPicPr>
          <p:blipFill>
            <a:blip r:embed="rId7"/>
            <a:stretch>
              <a:fillRect/>
            </a:stretch>
          </p:blipFill>
          <p:spPr>
            <a:xfrm>
              <a:off x="331218" y="7053978"/>
              <a:ext cx="4953001" cy="1092201"/>
            </a:xfrm>
            <a:prstGeom prst="rect">
              <a:avLst/>
            </a:prstGeom>
            <a:ln w="12700" cap="flat">
              <a:noFill/>
              <a:miter lim="400000"/>
            </a:ln>
            <a:effectLst/>
          </p:spPr>
        </p:pic>
        <p:sp>
          <p:nvSpPr>
            <p:cNvPr id="397" name="Arrow"/>
            <p:cNvSpPr/>
            <p:nvPr/>
          </p:nvSpPr>
          <p:spPr>
            <a:xfrm rot="5400000">
              <a:off x="2883427" y="5945891"/>
              <a:ext cx="1054704" cy="676419"/>
            </a:xfrm>
            <a:prstGeom prst="rightArrow">
              <a:avLst>
                <a:gd name="adj1" fmla="val 22626"/>
                <a:gd name="adj2" fmla="val 62298"/>
              </a:avLst>
            </a:prstGeom>
            <a:solidFill>
              <a:schemeClr val="accent5">
                <a:lumOff val="-29866"/>
              </a:schemeClr>
            </a:solidFill>
            <a:ln w="12700" cap="flat">
              <a:noFill/>
              <a:miter lim="400000"/>
            </a:ln>
            <a:effectLst/>
          </p:spPr>
          <p:txBody>
            <a:bodyPr wrap="square" lIns="38100" tIns="38100" rIns="38100" bIns="38100" numCol="1" anchor="ctr">
              <a:noAutofit/>
            </a:bodyPr>
            <a:lstStyle/>
            <a:p>
              <a:pPr defTabSz="825500">
                <a:defRPr sz="3000">
                  <a:solidFill>
                    <a:schemeClr val="accent5">
                      <a:lumOff val="-29866"/>
                    </a:schemeClr>
                  </a:solidFill>
                  <a:latin typeface="Helvetica Neue Medium"/>
                  <a:ea typeface="Helvetica Neue Medium"/>
                  <a:cs typeface="Helvetica Neue Medium"/>
                  <a:sym typeface="Helvetica Neue Medium"/>
                </a:defRPr>
              </a:pPr>
              <a:endParaRPr/>
            </a:p>
          </p:txBody>
        </p:sp>
        <p:grpSp>
          <p:nvGrpSpPr>
            <p:cNvPr id="404" name="Group"/>
            <p:cNvGrpSpPr/>
            <p:nvPr/>
          </p:nvGrpSpPr>
          <p:grpSpPr>
            <a:xfrm>
              <a:off x="-1" y="4052152"/>
              <a:ext cx="5239770" cy="1796267"/>
              <a:chOff x="0" y="0"/>
              <a:chExt cx="5239768" cy="1796266"/>
            </a:xfrm>
          </p:grpSpPr>
          <p:pic>
            <p:nvPicPr>
              <p:cNvPr id="398" name="Image" descr="Image"/>
              <p:cNvPicPr>
                <a:picLocks noChangeAspect="1"/>
              </p:cNvPicPr>
              <p:nvPr/>
            </p:nvPicPr>
            <p:blipFill>
              <a:blip r:embed="rId8"/>
              <a:stretch>
                <a:fillRect/>
              </a:stretch>
            </p:blipFill>
            <p:spPr>
              <a:xfrm>
                <a:off x="375668" y="145322"/>
                <a:ext cx="4864101" cy="457201"/>
              </a:xfrm>
              <a:prstGeom prst="rect">
                <a:avLst/>
              </a:prstGeom>
              <a:ln w="12700" cap="flat">
                <a:noFill/>
                <a:miter lim="400000"/>
              </a:ln>
              <a:effectLst/>
            </p:spPr>
          </p:pic>
          <p:pic>
            <p:nvPicPr>
              <p:cNvPr id="399" name="Image" descr="Image"/>
              <p:cNvPicPr>
                <a:picLocks noChangeAspect="1"/>
              </p:cNvPicPr>
              <p:nvPr/>
            </p:nvPicPr>
            <p:blipFill>
              <a:blip r:embed="rId9"/>
              <a:stretch>
                <a:fillRect/>
              </a:stretch>
            </p:blipFill>
            <p:spPr>
              <a:xfrm>
                <a:off x="388368" y="1110148"/>
                <a:ext cx="4838701" cy="457201"/>
              </a:xfrm>
              <a:prstGeom prst="rect">
                <a:avLst/>
              </a:prstGeom>
              <a:ln w="12700" cap="flat">
                <a:noFill/>
                <a:miter lim="400000"/>
              </a:ln>
              <a:effectLst/>
            </p:spPr>
          </p:pic>
          <p:pic>
            <p:nvPicPr>
              <p:cNvPr id="400" name="imagesacolad.png" descr="imagesacolad.png"/>
              <p:cNvPicPr>
                <a:picLocks/>
              </p:cNvPicPr>
              <p:nvPr/>
            </p:nvPicPr>
            <p:blipFill>
              <a:blip r:embed="rId10"/>
              <a:stretch>
                <a:fillRect/>
              </a:stretch>
            </p:blipFill>
            <p:spPr>
              <a:xfrm rot="5400000">
                <a:off x="-771621" y="771620"/>
                <a:ext cx="1796267" cy="253026"/>
              </a:xfrm>
              <a:prstGeom prst="rect">
                <a:avLst/>
              </a:prstGeom>
              <a:ln w="12700" cap="flat">
                <a:noFill/>
                <a:miter lim="400000"/>
              </a:ln>
              <a:effectLst/>
            </p:spPr>
          </p:pic>
          <p:sp>
            <p:nvSpPr>
              <p:cNvPr id="401" name="Rectangle"/>
              <p:cNvSpPr/>
              <p:nvPr/>
            </p:nvSpPr>
            <p:spPr>
              <a:xfrm>
                <a:off x="295346" y="94522"/>
                <a:ext cx="1637982" cy="558242"/>
              </a:xfrm>
              <a:prstGeom prst="rect">
                <a:avLst/>
              </a:prstGeom>
              <a:noFill/>
              <a:ln w="25400" cap="flat">
                <a:solidFill>
                  <a:schemeClr val="accent5">
                    <a:lumOff val="-29866"/>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02" name="Rectangle"/>
              <p:cNvSpPr/>
              <p:nvPr/>
            </p:nvSpPr>
            <p:spPr>
              <a:xfrm>
                <a:off x="282646" y="1072328"/>
                <a:ext cx="1637982" cy="558242"/>
              </a:xfrm>
              <a:prstGeom prst="rect">
                <a:avLst/>
              </a:prstGeom>
              <a:noFill/>
              <a:ln w="25400" cap="flat">
                <a:solidFill>
                  <a:schemeClr val="accent5">
                    <a:lumOff val="-29866"/>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403" name="Image" descr="Image"/>
              <p:cNvPicPr>
                <a:picLocks noChangeAspect="1"/>
              </p:cNvPicPr>
              <p:nvPr/>
            </p:nvPicPr>
            <p:blipFill>
              <a:blip r:embed="rId11"/>
              <a:stretch>
                <a:fillRect/>
              </a:stretch>
            </p:blipFill>
            <p:spPr>
              <a:xfrm>
                <a:off x="889764" y="707912"/>
                <a:ext cx="426991" cy="296723"/>
              </a:xfrm>
              <a:prstGeom prst="rect">
                <a:avLst/>
              </a:prstGeom>
              <a:ln w="12700" cap="flat">
                <a:noFill/>
                <a:miter lim="400000"/>
              </a:ln>
              <a:effectLst/>
            </p:spPr>
          </p:pic>
        </p:grpSp>
      </p:grpSp>
      <p:sp>
        <p:nvSpPr>
          <p:cNvPr id="406" name="Bayesian Data Analysis, Gelman et al 2014…"/>
          <p:cNvSpPr txBox="1"/>
          <p:nvPr/>
        </p:nvSpPr>
        <p:spPr>
          <a:xfrm>
            <a:off x="19715524" y="13039975"/>
            <a:ext cx="4479875" cy="654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800"/>
            </a:pPr>
            <a:r>
              <a:t>Bayesian Data Analysis, Gelman et al 2014</a:t>
            </a:r>
          </a:p>
          <a:p>
            <a:pPr>
              <a:defRPr sz="1800"/>
            </a:pPr>
            <a:r>
              <a:t>Bishop 2006</a:t>
            </a:r>
          </a:p>
        </p:txBody>
      </p:sp>
      <p:sp>
        <p:nvSpPr>
          <p:cNvPr id="407" name="Thomas bayes…"/>
          <p:cNvSpPr txBox="1"/>
          <p:nvPr/>
        </p:nvSpPr>
        <p:spPr>
          <a:xfrm>
            <a:off x="12749974" y="2350791"/>
            <a:ext cx="1941298" cy="7795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200"/>
            </a:pPr>
            <a:r>
              <a:t>Thomas bayes</a:t>
            </a:r>
          </a:p>
          <a:p>
            <a:pPr>
              <a:defRPr sz="2200"/>
            </a:pPr>
            <a:r>
              <a:t>(1701-1761)</a:t>
            </a:r>
          </a:p>
        </p:txBody>
      </p:sp>
      <p:grpSp>
        <p:nvGrpSpPr>
          <p:cNvPr id="411" name="Group"/>
          <p:cNvGrpSpPr/>
          <p:nvPr/>
        </p:nvGrpSpPr>
        <p:grpSpPr>
          <a:xfrm>
            <a:off x="171421" y="7164223"/>
            <a:ext cx="13031575" cy="6433435"/>
            <a:chOff x="0" y="0"/>
            <a:chExt cx="13031574" cy="6433433"/>
          </a:xfrm>
        </p:grpSpPr>
        <p:pic>
          <p:nvPicPr>
            <p:cNvPr id="408" name="Image" descr="Image"/>
            <p:cNvPicPr>
              <a:picLocks noChangeAspect="1"/>
            </p:cNvPicPr>
            <p:nvPr/>
          </p:nvPicPr>
          <p:blipFill>
            <a:blip r:embed="rId12"/>
            <a:stretch>
              <a:fillRect/>
            </a:stretch>
          </p:blipFill>
          <p:spPr>
            <a:xfrm>
              <a:off x="7633068" y="5118841"/>
              <a:ext cx="5398507" cy="621739"/>
            </a:xfrm>
            <a:prstGeom prst="rect">
              <a:avLst/>
            </a:prstGeom>
            <a:ln w="12700" cap="flat">
              <a:noFill/>
              <a:miter lim="400000"/>
            </a:ln>
            <a:effectLst/>
          </p:spPr>
        </p:pic>
        <p:pic>
          <p:nvPicPr>
            <p:cNvPr id="409" name="Image" descr="Image"/>
            <p:cNvPicPr>
              <a:picLocks noChangeAspect="1"/>
            </p:cNvPicPr>
            <p:nvPr/>
          </p:nvPicPr>
          <p:blipFill>
            <a:blip r:embed="rId13"/>
            <a:srcRect b="1985"/>
            <a:stretch>
              <a:fillRect/>
            </a:stretch>
          </p:blipFill>
          <p:spPr>
            <a:xfrm>
              <a:off x="0" y="0"/>
              <a:ext cx="12970870" cy="4656612"/>
            </a:xfrm>
            <a:prstGeom prst="rect">
              <a:avLst/>
            </a:prstGeom>
            <a:ln w="12700" cap="flat">
              <a:noFill/>
              <a:miter lim="400000"/>
            </a:ln>
            <a:effectLst/>
          </p:spPr>
        </p:pic>
        <p:sp>
          <p:nvSpPr>
            <p:cNvPr id="410" name="How well the model explains the data"/>
            <p:cNvSpPr txBox="1"/>
            <p:nvPr/>
          </p:nvSpPr>
          <p:spPr>
            <a:xfrm>
              <a:off x="7438645" y="5972068"/>
              <a:ext cx="5211471" cy="4613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How well the model explains the data</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411"/>
                                        </p:tgtEl>
                                        <p:attrNameLst>
                                          <p:attrName>style.visibility</p:attrName>
                                        </p:attrNameLst>
                                      </p:cBhvr>
                                      <p:to>
                                        <p:strVal val="visible"/>
                                      </p:to>
                                    </p:set>
                                    <p:animEffect transition="in" filter="wipe(left)">
                                      <p:cBhvr>
                                        <p:cTn id="7" dur="700"/>
                                        <p:tgtEl>
                                          <p:spTgt spid="4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405"/>
                                        </p:tgtEl>
                                        <p:attrNameLst>
                                          <p:attrName>style.visibility</p:attrName>
                                        </p:attrNameLst>
                                      </p:cBhvr>
                                      <p:to>
                                        <p:strVal val="visible"/>
                                      </p:to>
                                    </p:set>
                                    <p:animEffect transition="in" filter="wipe(left)">
                                      <p:cBhvr>
                                        <p:cTn id="12" dur="500"/>
                                        <p:tgtEl>
                                          <p:spTgt spid="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2" animBg="1" advAuto="0"/>
      <p:bldP spid="411"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Posterior…"/>
          <p:cNvSpPr txBox="1"/>
          <p:nvPr/>
        </p:nvSpPr>
        <p:spPr>
          <a:xfrm>
            <a:off x="191042" y="4386761"/>
            <a:ext cx="2009471" cy="4153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400">
                <a:solidFill>
                  <a:schemeClr val="accent5">
                    <a:lumOff val="-29866"/>
                  </a:schemeClr>
                </a:solidFill>
              </a:defRPr>
            </a:pPr>
            <a:r>
              <a:t>Posterior</a:t>
            </a:r>
          </a:p>
          <a:p>
            <a:pPr>
              <a:defRPr sz="3400">
                <a:solidFill>
                  <a:schemeClr val="accent5">
                    <a:lumOff val="-29866"/>
                  </a:schemeClr>
                </a:solidFill>
              </a:defRPr>
            </a:pPr>
            <a:r>
              <a:t> is</a:t>
            </a:r>
          </a:p>
          <a:p>
            <a:pPr>
              <a:defRPr sz="3400">
                <a:solidFill>
                  <a:schemeClr val="accent5">
                    <a:lumOff val="-29866"/>
                  </a:schemeClr>
                </a:solidFill>
              </a:defRPr>
            </a:pPr>
            <a:r>
              <a:t> a</a:t>
            </a:r>
          </a:p>
          <a:p>
            <a:pPr>
              <a:defRPr sz="3400">
                <a:solidFill>
                  <a:schemeClr val="accent5">
                    <a:lumOff val="-29866"/>
                  </a:schemeClr>
                </a:solidFill>
              </a:defRPr>
            </a:pPr>
            <a:r>
              <a:t> balance</a:t>
            </a:r>
          </a:p>
          <a:p>
            <a:pPr>
              <a:defRPr sz="3400">
                <a:solidFill>
                  <a:schemeClr val="accent5">
                    <a:lumOff val="-29866"/>
                  </a:schemeClr>
                </a:solidFill>
              </a:defRPr>
            </a:pPr>
            <a:r>
              <a:t> between </a:t>
            </a:r>
          </a:p>
          <a:p>
            <a:pPr>
              <a:defRPr sz="3400">
                <a:solidFill>
                  <a:schemeClr val="accent5">
                    <a:lumOff val="-29866"/>
                  </a:schemeClr>
                </a:solidFill>
              </a:defRPr>
            </a:pPr>
            <a:r>
              <a:t>prior</a:t>
            </a:r>
          </a:p>
          <a:p>
            <a:pPr>
              <a:defRPr sz="3400">
                <a:solidFill>
                  <a:schemeClr val="accent5">
                    <a:lumOff val="-29866"/>
                  </a:schemeClr>
                </a:solidFill>
              </a:defRPr>
            </a:pPr>
            <a:r>
              <a:t> and </a:t>
            </a:r>
          </a:p>
          <a:p>
            <a:pPr>
              <a:defRPr sz="3400">
                <a:solidFill>
                  <a:schemeClr val="accent5">
                    <a:lumOff val="-29866"/>
                  </a:schemeClr>
                </a:solidFill>
              </a:defRPr>
            </a:pPr>
            <a:r>
              <a:t>likelihood</a:t>
            </a:r>
          </a:p>
        </p:txBody>
      </p:sp>
      <p:grpSp>
        <p:nvGrpSpPr>
          <p:cNvPr id="421" name="Group"/>
          <p:cNvGrpSpPr/>
          <p:nvPr/>
        </p:nvGrpSpPr>
        <p:grpSpPr>
          <a:xfrm>
            <a:off x="15994383" y="492718"/>
            <a:ext cx="8165495" cy="12582247"/>
            <a:chOff x="0" y="0"/>
            <a:chExt cx="8165493" cy="12582245"/>
          </a:xfrm>
        </p:grpSpPr>
        <p:grpSp>
          <p:nvGrpSpPr>
            <p:cNvPr id="419" name="Group"/>
            <p:cNvGrpSpPr/>
            <p:nvPr/>
          </p:nvGrpSpPr>
          <p:grpSpPr>
            <a:xfrm>
              <a:off x="740362" y="3361786"/>
              <a:ext cx="7096647" cy="9220460"/>
              <a:chOff x="0" y="0"/>
              <a:chExt cx="7096645" cy="9220459"/>
            </a:xfrm>
          </p:grpSpPr>
          <p:pic>
            <p:nvPicPr>
              <p:cNvPr id="416" name="Image" descr="Image"/>
              <p:cNvPicPr>
                <a:picLocks noChangeAspect="1"/>
              </p:cNvPicPr>
              <p:nvPr/>
            </p:nvPicPr>
            <p:blipFill>
              <a:blip r:embed="rId3"/>
              <a:stretch>
                <a:fillRect/>
              </a:stretch>
            </p:blipFill>
            <p:spPr>
              <a:xfrm>
                <a:off x="0" y="0"/>
                <a:ext cx="7096646" cy="9220460"/>
              </a:xfrm>
              <a:prstGeom prst="rect">
                <a:avLst/>
              </a:prstGeom>
              <a:ln w="12700" cap="flat">
                <a:noFill/>
                <a:miter lim="400000"/>
              </a:ln>
              <a:effectLst/>
            </p:spPr>
          </p:pic>
          <p:sp>
            <p:nvSpPr>
              <p:cNvPr id="417" name="Rectangle"/>
              <p:cNvSpPr/>
              <p:nvPr/>
            </p:nvSpPr>
            <p:spPr>
              <a:xfrm>
                <a:off x="96307" y="26250"/>
                <a:ext cx="695988" cy="740702"/>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18" name="Rectangle"/>
              <p:cNvSpPr/>
              <p:nvPr/>
            </p:nvSpPr>
            <p:spPr>
              <a:xfrm>
                <a:off x="239732" y="4714463"/>
                <a:ext cx="459935" cy="535968"/>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pic>
          <p:nvPicPr>
            <p:cNvPr id="420" name="Image" descr="Image"/>
            <p:cNvPicPr>
              <a:picLocks noChangeAspect="1"/>
            </p:cNvPicPr>
            <p:nvPr/>
          </p:nvPicPr>
          <p:blipFill>
            <a:blip r:embed="rId4"/>
            <a:srcRect b="2458"/>
            <a:stretch>
              <a:fillRect/>
            </a:stretch>
          </p:blipFill>
          <p:spPr>
            <a:xfrm>
              <a:off x="0" y="0"/>
              <a:ext cx="8165494" cy="3241463"/>
            </a:xfrm>
            <a:prstGeom prst="rect">
              <a:avLst/>
            </a:prstGeom>
            <a:ln w="12700" cap="flat">
              <a:noFill/>
              <a:miter lim="400000"/>
            </a:ln>
            <a:effectLst/>
          </p:spPr>
        </p:pic>
      </p:grpSp>
      <p:sp>
        <p:nvSpPr>
          <p:cNvPr id="422" name="Van de Schoot et al, Nature prime 2021…"/>
          <p:cNvSpPr txBox="1"/>
          <p:nvPr/>
        </p:nvSpPr>
        <p:spPr>
          <a:xfrm>
            <a:off x="20476150" y="13041521"/>
            <a:ext cx="3720108" cy="68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defRPr sz="1800">
                <a:solidFill>
                  <a:srgbClr val="000000"/>
                </a:solidFill>
                <a:latin typeface="Times Roman"/>
                <a:ea typeface="Times Roman"/>
                <a:cs typeface="Times Roman"/>
                <a:sym typeface="Times Roman"/>
              </a:defRPr>
            </a:pPr>
            <a:r>
              <a:t>Van de Schoot et al, Nature prime 2021</a:t>
            </a:r>
          </a:p>
          <a:p>
            <a:pPr algn="l" defTabSz="457200">
              <a:defRPr sz="1800">
                <a:solidFill>
                  <a:srgbClr val="000000"/>
                </a:solidFill>
                <a:latin typeface="Times Roman"/>
                <a:ea typeface="Times Roman"/>
                <a:cs typeface="Times Roman"/>
                <a:sym typeface="Times Roman"/>
              </a:defRPr>
            </a:pPr>
            <a:r>
              <a:t>Hashemi et al., PLOS CB 2021</a:t>
            </a:r>
          </a:p>
        </p:txBody>
      </p:sp>
      <p:grpSp>
        <p:nvGrpSpPr>
          <p:cNvPr id="430" name="Group"/>
          <p:cNvGrpSpPr/>
          <p:nvPr/>
        </p:nvGrpSpPr>
        <p:grpSpPr>
          <a:xfrm>
            <a:off x="2411397" y="-127757"/>
            <a:ext cx="12608438" cy="13823198"/>
            <a:chOff x="0" y="0"/>
            <a:chExt cx="12608436" cy="13823195"/>
          </a:xfrm>
        </p:grpSpPr>
        <p:pic>
          <p:nvPicPr>
            <p:cNvPr id="423" name="Image" descr="Image"/>
            <p:cNvPicPr>
              <a:picLocks noChangeAspect="1"/>
            </p:cNvPicPr>
            <p:nvPr/>
          </p:nvPicPr>
          <p:blipFill>
            <a:blip r:embed="rId5"/>
            <a:stretch>
              <a:fillRect/>
            </a:stretch>
          </p:blipFill>
          <p:spPr>
            <a:xfrm>
              <a:off x="1760082" y="96544"/>
              <a:ext cx="1801824" cy="1801824"/>
            </a:xfrm>
            <a:prstGeom prst="rect">
              <a:avLst/>
            </a:prstGeom>
            <a:ln w="12700" cap="flat">
              <a:noFill/>
              <a:miter lim="400000"/>
            </a:ln>
            <a:effectLst/>
          </p:spPr>
        </p:pic>
        <p:pic>
          <p:nvPicPr>
            <p:cNvPr id="424" name="43586_2020_1_Fig2_HTML-transformed(1).png" descr="43586_2020_1_Fig2_HTML-transformed(1).png"/>
            <p:cNvPicPr>
              <a:picLocks noChangeAspect="1"/>
            </p:cNvPicPr>
            <p:nvPr/>
          </p:nvPicPr>
          <p:blipFill>
            <a:blip r:embed="rId6"/>
            <a:srcRect t="12137"/>
            <a:stretch>
              <a:fillRect/>
            </a:stretch>
          </p:blipFill>
          <p:spPr>
            <a:xfrm>
              <a:off x="158656" y="1771928"/>
              <a:ext cx="12427858" cy="12051268"/>
            </a:xfrm>
            <a:prstGeom prst="rect">
              <a:avLst/>
            </a:prstGeom>
            <a:ln w="12700" cap="flat">
              <a:noFill/>
              <a:miter lim="400000"/>
            </a:ln>
            <a:effectLst/>
          </p:spPr>
        </p:pic>
        <p:pic>
          <p:nvPicPr>
            <p:cNvPr id="425" name="Round-Bartolomei_F.png" descr="Round-Bartolomei_F.png"/>
            <p:cNvPicPr>
              <a:picLocks noChangeAspect="1"/>
            </p:cNvPicPr>
            <p:nvPr/>
          </p:nvPicPr>
          <p:blipFill>
            <a:blip r:embed="rId7"/>
            <a:stretch>
              <a:fillRect/>
            </a:stretch>
          </p:blipFill>
          <p:spPr>
            <a:xfrm>
              <a:off x="0" y="46196"/>
              <a:ext cx="1592254" cy="1592254"/>
            </a:xfrm>
            <a:prstGeom prst="rect">
              <a:avLst/>
            </a:prstGeom>
            <a:ln w="12700" cap="flat">
              <a:noFill/>
              <a:miter lim="400000"/>
            </a:ln>
            <a:effectLst/>
          </p:spPr>
        </p:pic>
        <p:pic>
          <p:nvPicPr>
            <p:cNvPr id="426" name="Round-Jirsa-V.png" descr="Round-Jirsa-V.png"/>
            <p:cNvPicPr>
              <a:picLocks noChangeAspect="1"/>
            </p:cNvPicPr>
            <p:nvPr/>
          </p:nvPicPr>
          <p:blipFill>
            <a:blip r:embed="rId8"/>
            <a:stretch>
              <a:fillRect/>
            </a:stretch>
          </p:blipFill>
          <p:spPr>
            <a:xfrm>
              <a:off x="4232269" y="46196"/>
              <a:ext cx="1592254" cy="1592254"/>
            </a:xfrm>
            <a:prstGeom prst="rect">
              <a:avLst/>
            </a:prstGeom>
            <a:ln w="12700" cap="flat">
              <a:noFill/>
              <a:miter lim="400000"/>
            </a:ln>
            <a:effectLst/>
          </p:spPr>
        </p:pic>
        <p:pic>
          <p:nvPicPr>
            <p:cNvPr id="427" name="logo_epinov_withSubline_engl_RGB-284x300.jpg" descr="logo_epinov_withSubline_engl_RGB-284x300.jpg"/>
            <p:cNvPicPr>
              <a:picLocks noChangeAspect="1"/>
            </p:cNvPicPr>
            <p:nvPr/>
          </p:nvPicPr>
          <p:blipFill>
            <a:blip r:embed="rId9"/>
            <a:stretch>
              <a:fillRect/>
            </a:stretch>
          </p:blipFill>
          <p:spPr>
            <a:xfrm>
              <a:off x="9221181" y="159158"/>
              <a:ext cx="1428022" cy="1508475"/>
            </a:xfrm>
            <a:prstGeom prst="rect">
              <a:avLst/>
            </a:prstGeom>
            <a:ln w="12700" cap="flat">
              <a:noFill/>
              <a:miter lim="400000"/>
            </a:ln>
            <a:effectLst/>
          </p:spPr>
        </p:pic>
        <p:pic>
          <p:nvPicPr>
            <p:cNvPr id="428" name="Image" descr="Image"/>
            <p:cNvPicPr>
              <a:picLocks noChangeAspect="1"/>
            </p:cNvPicPr>
            <p:nvPr/>
          </p:nvPicPr>
          <p:blipFill>
            <a:blip r:embed="rId10"/>
            <a:stretch>
              <a:fillRect/>
            </a:stretch>
          </p:blipFill>
          <p:spPr>
            <a:xfrm>
              <a:off x="5724866" y="0"/>
              <a:ext cx="2009471" cy="1826792"/>
            </a:xfrm>
            <a:prstGeom prst="rect">
              <a:avLst/>
            </a:prstGeom>
            <a:ln w="12700" cap="flat">
              <a:noFill/>
              <a:miter lim="400000"/>
            </a:ln>
            <a:effectLst/>
          </p:spPr>
        </p:pic>
        <p:pic>
          <p:nvPicPr>
            <p:cNvPr id="429" name="Image" descr="Image"/>
            <p:cNvPicPr>
              <a:picLocks noChangeAspect="1"/>
            </p:cNvPicPr>
            <p:nvPr/>
          </p:nvPicPr>
          <p:blipFill>
            <a:blip r:embed="rId11"/>
            <a:stretch>
              <a:fillRect/>
            </a:stretch>
          </p:blipFill>
          <p:spPr>
            <a:xfrm>
              <a:off x="10721322" y="117269"/>
              <a:ext cx="1887115" cy="1592254"/>
            </a:xfrm>
            <a:prstGeom prst="rect">
              <a:avLst/>
            </a:prstGeom>
            <a:ln w="12700" cap="flat">
              <a:noFill/>
              <a:miter lim="400000"/>
            </a:ln>
            <a:effectLst/>
          </p:spPr>
        </p:pic>
      </p:grpSp>
      <p:sp>
        <p:nvSpPr>
          <p:cNvPr id="431" name="How…"/>
          <p:cNvSpPr txBox="1"/>
          <p:nvPr/>
        </p:nvSpPr>
        <p:spPr>
          <a:xfrm>
            <a:off x="7613827" y="4263473"/>
            <a:ext cx="1661161" cy="19345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How </a:t>
            </a:r>
          </a:p>
          <a:p>
            <a:r>
              <a:t>data</a:t>
            </a:r>
          </a:p>
          <a:p>
            <a:r>
              <a:t> interacts</a:t>
            </a:r>
          </a:p>
          <a:p>
            <a:r>
              <a:t> with </a:t>
            </a:r>
          </a:p>
          <a:p>
            <a:r>
              <a:t>parameters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421"/>
                                        </p:tgtEl>
                                        <p:attrNameLst>
                                          <p:attrName>style.visibility</p:attrName>
                                        </p:attrNameLst>
                                      </p:cBhvr>
                                      <p:to>
                                        <p:strVal val="visible"/>
                                      </p:to>
                                    </p:set>
                                    <p:animEffect transition="in" filter="wipe(left)">
                                      <p:cBhvr>
                                        <p:cTn id="7" dur="400"/>
                                        <p:tgtEl>
                                          <p:spTgt spid="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 grpId="1"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 name="Image" descr="Image"/>
          <p:cNvPicPr>
            <a:picLocks noChangeAspect="1"/>
          </p:cNvPicPr>
          <p:nvPr/>
        </p:nvPicPr>
        <p:blipFill>
          <a:blip r:embed="rId2"/>
          <a:stretch>
            <a:fillRect/>
          </a:stretch>
        </p:blipFill>
        <p:spPr>
          <a:xfrm>
            <a:off x="3410644" y="1378832"/>
            <a:ext cx="16277299" cy="11806397"/>
          </a:xfrm>
          <a:prstGeom prst="rect">
            <a:avLst/>
          </a:prstGeom>
          <a:ln w="12700">
            <a:miter lim="400000"/>
          </a:ln>
        </p:spPr>
      </p:pic>
      <p:sp>
        <p:nvSpPr>
          <p:cNvPr id="436" name="How will be the posterior?"/>
          <p:cNvSpPr txBox="1"/>
          <p:nvPr/>
        </p:nvSpPr>
        <p:spPr>
          <a:xfrm>
            <a:off x="9299650" y="125259"/>
            <a:ext cx="5784699" cy="621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l" defTabSz="642937">
              <a:defRPr sz="3600" b="1">
                <a:solidFill>
                  <a:srgbClr val="C00000"/>
                </a:solidFill>
              </a:defRPr>
            </a:lvl1pPr>
          </a:lstStyle>
          <a:p>
            <a:r>
              <a:t>How will be the posterior?</a:t>
            </a:r>
          </a:p>
        </p:txBody>
      </p:sp>
      <p:sp>
        <p:nvSpPr>
          <p:cNvPr id="437" name="Statistical Rethinking…"/>
          <p:cNvSpPr txBox="1"/>
          <p:nvPr/>
        </p:nvSpPr>
        <p:spPr>
          <a:xfrm>
            <a:off x="21265115" y="12703556"/>
            <a:ext cx="2698107" cy="68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defRPr sz="1800">
                <a:solidFill>
                  <a:srgbClr val="000000"/>
                </a:solidFill>
                <a:latin typeface="Times Roman"/>
                <a:ea typeface="Times Roman"/>
                <a:cs typeface="Times Roman"/>
                <a:sym typeface="Times Roman"/>
              </a:defRPr>
            </a:pPr>
            <a:r>
              <a:t>Statistical Rethinking</a:t>
            </a:r>
          </a:p>
          <a:p>
            <a:pPr algn="l" defTabSz="457200">
              <a:defRPr sz="1800">
                <a:solidFill>
                  <a:srgbClr val="000000"/>
                </a:solidFill>
                <a:latin typeface="Times Roman"/>
                <a:ea typeface="Times Roman"/>
                <a:cs typeface="Times Roman"/>
                <a:sym typeface="Times Roman"/>
              </a:defRPr>
            </a:pPr>
            <a:r>
              <a:t>Book by Richard McElreath</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Normal prior, Normal likelihood…"/>
          <p:cNvSpPr txBox="1"/>
          <p:nvPr/>
        </p:nvSpPr>
        <p:spPr>
          <a:xfrm>
            <a:off x="2100787" y="445446"/>
            <a:ext cx="8627670" cy="11979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b="1">
                <a:solidFill>
                  <a:schemeClr val="accent1">
                    <a:hueOff val="114395"/>
                    <a:lumOff val="-24975"/>
                  </a:schemeClr>
                </a:solidFill>
              </a:defRPr>
            </a:pPr>
            <a:r>
              <a:t>Normal prior, Normal likelihood</a:t>
            </a:r>
          </a:p>
          <a:p>
            <a:pPr algn="l"/>
            <a:r>
              <a:t>The classic flavor of Bayesian updating </a:t>
            </a:r>
          </a:p>
          <a:p>
            <a:pPr algn="l"/>
            <a:r>
              <a:t>the posterior is a compromise between the prior and likelihood</a:t>
            </a:r>
          </a:p>
        </p:txBody>
      </p:sp>
      <p:pic>
        <p:nvPicPr>
          <p:cNvPr id="440" name="Image" descr="Image"/>
          <p:cNvPicPr>
            <a:picLocks noChangeAspect="1"/>
          </p:cNvPicPr>
          <p:nvPr/>
        </p:nvPicPr>
        <p:blipFill>
          <a:blip r:embed="rId2"/>
          <a:stretch>
            <a:fillRect/>
          </a:stretch>
        </p:blipFill>
        <p:spPr>
          <a:xfrm>
            <a:off x="1163967" y="1914982"/>
            <a:ext cx="8412641" cy="5573043"/>
          </a:xfrm>
          <a:prstGeom prst="rect">
            <a:avLst/>
          </a:prstGeom>
          <a:ln w="12700">
            <a:miter lim="400000"/>
          </a:ln>
        </p:spPr>
      </p:pic>
      <p:sp>
        <p:nvSpPr>
          <p:cNvPr id="441" name="Student prior, Student likelihood (df=2)…"/>
          <p:cNvSpPr txBox="1"/>
          <p:nvPr/>
        </p:nvSpPr>
        <p:spPr>
          <a:xfrm>
            <a:off x="15128085" y="261296"/>
            <a:ext cx="8069277" cy="1566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b="1">
                <a:solidFill>
                  <a:schemeClr val="accent1">
                    <a:hueOff val="114395"/>
                    <a:lumOff val="-24975"/>
                  </a:schemeClr>
                </a:solidFill>
              </a:defRPr>
            </a:pPr>
            <a:r>
              <a:t>Student prior, Student likelihood (df=2)</a:t>
            </a:r>
          </a:p>
          <a:p>
            <a:pPr algn="l"/>
            <a:r>
              <a:t>The two modes persist - the extra mass in the tails means </a:t>
            </a:r>
          </a:p>
          <a:p>
            <a:pPr algn="l"/>
            <a:r>
              <a:t>each distribution finds the other's mode more plausible</a:t>
            </a:r>
          </a:p>
          <a:p>
            <a:pPr algn="l"/>
            <a:r>
              <a:t>and so the average isn't the best "compromise"</a:t>
            </a:r>
          </a:p>
        </p:txBody>
      </p:sp>
      <p:pic>
        <p:nvPicPr>
          <p:cNvPr id="442" name="Image" descr="Image"/>
          <p:cNvPicPr>
            <a:picLocks noChangeAspect="1"/>
          </p:cNvPicPr>
          <p:nvPr/>
        </p:nvPicPr>
        <p:blipFill>
          <a:blip r:embed="rId3"/>
          <a:stretch>
            <a:fillRect/>
          </a:stretch>
        </p:blipFill>
        <p:spPr>
          <a:xfrm>
            <a:off x="13704563" y="1841017"/>
            <a:ext cx="8293655" cy="5448739"/>
          </a:xfrm>
          <a:prstGeom prst="rect">
            <a:avLst/>
          </a:prstGeom>
          <a:ln w="12700">
            <a:miter lim="400000"/>
          </a:ln>
        </p:spPr>
      </p:pic>
      <p:pic>
        <p:nvPicPr>
          <p:cNvPr id="443" name="Image" descr="Image"/>
          <p:cNvPicPr>
            <a:picLocks noChangeAspect="1"/>
          </p:cNvPicPr>
          <p:nvPr/>
        </p:nvPicPr>
        <p:blipFill>
          <a:blip r:embed="rId4"/>
          <a:stretch>
            <a:fillRect/>
          </a:stretch>
        </p:blipFill>
        <p:spPr>
          <a:xfrm>
            <a:off x="1097406" y="8267038"/>
            <a:ext cx="8275348" cy="5448740"/>
          </a:xfrm>
          <a:prstGeom prst="rect">
            <a:avLst/>
          </a:prstGeom>
          <a:ln w="12700">
            <a:miter lim="400000"/>
          </a:ln>
        </p:spPr>
      </p:pic>
      <p:sp>
        <p:nvSpPr>
          <p:cNvPr id="444" name="Student prior, Normal likelihood…"/>
          <p:cNvSpPr txBox="1"/>
          <p:nvPr/>
        </p:nvSpPr>
        <p:spPr>
          <a:xfrm>
            <a:off x="3074371" y="7759596"/>
            <a:ext cx="4712818" cy="11979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b="1">
                <a:solidFill>
                  <a:schemeClr val="accent1">
                    <a:hueOff val="114395"/>
                    <a:lumOff val="-24975"/>
                  </a:schemeClr>
                </a:solidFill>
              </a:defRPr>
            </a:pPr>
            <a:r>
              <a:t>Student prior, Normal likelihood</a:t>
            </a:r>
          </a:p>
          <a:p>
            <a:r>
              <a:t>Now the likelihood dominates  </a:t>
            </a:r>
          </a:p>
        </p:txBody>
      </p:sp>
      <p:pic>
        <p:nvPicPr>
          <p:cNvPr id="445" name="Image" descr="Image"/>
          <p:cNvPicPr>
            <a:picLocks noChangeAspect="1"/>
          </p:cNvPicPr>
          <p:nvPr/>
        </p:nvPicPr>
        <p:blipFill>
          <a:blip r:embed="rId5"/>
          <a:srcRect/>
          <a:stretch>
            <a:fillRect/>
          </a:stretch>
        </p:blipFill>
        <p:spPr>
          <a:xfrm>
            <a:off x="13710794" y="8027681"/>
            <a:ext cx="8281084" cy="5572881"/>
          </a:xfrm>
          <a:prstGeom prst="rect">
            <a:avLst/>
          </a:prstGeom>
          <a:ln w="12700">
            <a:miter lim="400000"/>
          </a:ln>
        </p:spPr>
      </p:pic>
      <p:sp>
        <p:nvSpPr>
          <p:cNvPr id="446" name="Here we go!"/>
          <p:cNvSpPr txBox="1"/>
          <p:nvPr/>
        </p:nvSpPr>
        <p:spPr>
          <a:xfrm>
            <a:off x="10559936" y="112559"/>
            <a:ext cx="2696769" cy="621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l" defTabSz="642937">
              <a:defRPr sz="3600" b="1">
                <a:solidFill>
                  <a:srgbClr val="C00000"/>
                </a:solidFill>
              </a:defRPr>
            </a:lvl1pPr>
          </a:lstStyle>
          <a:p>
            <a:r>
              <a:t>Here we go!</a:t>
            </a:r>
          </a:p>
        </p:txBody>
      </p:sp>
      <p:sp>
        <p:nvSpPr>
          <p:cNvPr id="447" name="Normal prior, Student likelihood…"/>
          <p:cNvSpPr txBox="1"/>
          <p:nvPr/>
        </p:nvSpPr>
        <p:spPr>
          <a:xfrm>
            <a:off x="16079214" y="7598573"/>
            <a:ext cx="4712819" cy="8296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b="1">
                <a:solidFill>
                  <a:schemeClr val="accent1">
                    <a:hueOff val="114395"/>
                    <a:lumOff val="-24975"/>
                  </a:schemeClr>
                </a:solidFill>
              </a:defRPr>
            </a:pPr>
            <a:r>
              <a:t>Normal prior, Student likelihood</a:t>
            </a:r>
          </a:p>
          <a:p>
            <a:r>
              <a:t>Now the prior dominates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Frequentist vs Bayesian; the definition of probability and the notion of prior"/>
          <p:cNvSpPr txBox="1"/>
          <p:nvPr/>
        </p:nvSpPr>
        <p:spPr>
          <a:xfrm>
            <a:off x="584907" y="92697"/>
            <a:ext cx="14255624" cy="6464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lgn="l" defTabSz="642937">
              <a:defRPr sz="3800" b="1">
                <a:solidFill>
                  <a:srgbClr val="C00000"/>
                </a:solidFill>
              </a:defRPr>
            </a:pPr>
            <a:r>
              <a:t>Frequentist vs Bayesian; </a:t>
            </a:r>
            <a:r>
              <a:rPr sz="3000" b="0">
                <a:solidFill>
                  <a:srgbClr val="5E5E5E"/>
                </a:solidFill>
              </a:rPr>
              <a:t>the</a:t>
            </a:r>
            <a:r>
              <a:rPr sz="3000"/>
              <a:t> </a:t>
            </a:r>
            <a:r>
              <a:rPr sz="3000" b="0">
                <a:solidFill>
                  <a:srgbClr val="5E5E5E"/>
                </a:solidFill>
              </a:rPr>
              <a:t>definition of </a:t>
            </a:r>
            <a:r>
              <a:rPr sz="3000" b="0">
                <a:solidFill>
                  <a:schemeClr val="accent5">
                    <a:lumOff val="-29866"/>
                  </a:schemeClr>
                </a:solidFill>
              </a:rPr>
              <a:t>probability</a:t>
            </a:r>
            <a:r>
              <a:rPr sz="3000" b="0">
                <a:solidFill>
                  <a:srgbClr val="5E5E5E"/>
                </a:solidFill>
              </a:rPr>
              <a:t> and the notion of </a:t>
            </a:r>
            <a:r>
              <a:rPr sz="3000" b="0">
                <a:solidFill>
                  <a:schemeClr val="accent5">
                    <a:lumOff val="-29866"/>
                  </a:schemeClr>
                </a:solidFill>
              </a:rPr>
              <a:t>prior</a:t>
            </a:r>
          </a:p>
        </p:txBody>
      </p:sp>
      <p:sp>
        <p:nvSpPr>
          <p:cNvPr id="450" name="Frequentist inference"/>
          <p:cNvSpPr txBox="1"/>
          <p:nvPr/>
        </p:nvSpPr>
        <p:spPr>
          <a:xfrm>
            <a:off x="3172493" y="949103"/>
            <a:ext cx="3125789" cy="53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2800">
                <a:solidFill>
                  <a:srgbClr val="252DEA"/>
                </a:solidFill>
                <a:latin typeface="Times Roman"/>
                <a:ea typeface="Times Roman"/>
                <a:cs typeface="Times Roman"/>
                <a:sym typeface="Times Roman"/>
              </a:defRPr>
            </a:lvl1pPr>
          </a:lstStyle>
          <a:p>
            <a:r>
              <a:t>Frequentist inference</a:t>
            </a:r>
          </a:p>
        </p:txBody>
      </p:sp>
      <p:sp>
        <p:nvSpPr>
          <p:cNvPr id="451" name="Bayesian inference"/>
          <p:cNvSpPr txBox="1"/>
          <p:nvPr/>
        </p:nvSpPr>
        <p:spPr>
          <a:xfrm>
            <a:off x="15166040" y="949103"/>
            <a:ext cx="2829223" cy="53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2800">
                <a:solidFill>
                  <a:srgbClr val="36C2EA"/>
                </a:solidFill>
                <a:latin typeface="Times Roman"/>
                <a:ea typeface="Times Roman"/>
                <a:cs typeface="Times Roman"/>
                <a:sym typeface="Times Roman"/>
              </a:defRPr>
            </a:lvl1pPr>
          </a:lstStyle>
          <a:p>
            <a:r>
              <a:t>Bayesian inference</a:t>
            </a:r>
          </a:p>
        </p:txBody>
      </p:sp>
      <p:sp>
        <p:nvSpPr>
          <p:cNvPr id="452" name="Probabilities are fundamentally related to the frequencies of events:…"/>
          <p:cNvSpPr txBox="1"/>
          <p:nvPr/>
        </p:nvSpPr>
        <p:spPr>
          <a:xfrm>
            <a:off x="273642" y="3574930"/>
            <a:ext cx="10629202" cy="182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2800">
                <a:solidFill>
                  <a:srgbClr val="000000"/>
                </a:solidFill>
                <a:latin typeface="Times Roman"/>
                <a:ea typeface="Times Roman"/>
                <a:cs typeface="Times Roman"/>
                <a:sym typeface="Times Roman"/>
              </a:defRPr>
            </a:pPr>
            <a:r>
              <a:rPr b="1"/>
              <a:t>Probabilities </a:t>
            </a:r>
            <a:r>
              <a:t>are fundamentally related to the</a:t>
            </a:r>
            <a:r>
              <a:rPr b="1"/>
              <a:t> </a:t>
            </a:r>
            <a:r>
              <a:rPr b="1">
                <a:solidFill>
                  <a:schemeClr val="accent5">
                    <a:lumOff val="-29866"/>
                  </a:schemeClr>
                </a:solidFill>
              </a:rPr>
              <a:t>frequencies of events</a:t>
            </a:r>
            <a:r>
              <a:rPr b="1"/>
              <a:t>:</a:t>
            </a:r>
          </a:p>
          <a:p>
            <a:pPr algn="l" defTabSz="457200">
              <a:defRPr sz="2800">
                <a:solidFill>
                  <a:srgbClr val="000000"/>
                </a:solidFill>
                <a:latin typeface="Times Roman"/>
                <a:ea typeface="Times Roman"/>
                <a:cs typeface="Times Roman"/>
                <a:sym typeface="Times Roman"/>
              </a:defRPr>
            </a:pPr>
            <a:endParaRPr b="1"/>
          </a:p>
          <a:p>
            <a:pPr algn="l" defTabSz="457200">
              <a:defRPr sz="2800">
                <a:solidFill>
                  <a:srgbClr val="000000"/>
                </a:solidFill>
                <a:latin typeface="Times Roman"/>
                <a:ea typeface="Times Roman"/>
                <a:cs typeface="Times Roman"/>
                <a:sym typeface="Times Roman"/>
              </a:defRPr>
            </a:pPr>
            <a:r>
              <a:rPr b="1"/>
              <a:t> </a:t>
            </a:r>
            <a:r>
              <a:t>In the limit of a large number of repeated measurements, the </a:t>
            </a:r>
            <a:r>
              <a:rPr b="1" i="1"/>
              <a:t>frequency</a:t>
            </a:r>
            <a:r>
              <a:t> </a:t>
            </a:r>
            <a:r>
              <a:rPr i="1"/>
              <a:t>(a single value) </a:t>
            </a:r>
            <a:r>
              <a:t> indicates the probability of measuring that value. </a:t>
            </a:r>
          </a:p>
        </p:txBody>
      </p:sp>
      <p:sp>
        <p:nvSpPr>
          <p:cNvPr id="453" name="Parameters are fixed and unknown and describes by a single value"/>
          <p:cNvSpPr txBox="1"/>
          <p:nvPr/>
        </p:nvSpPr>
        <p:spPr>
          <a:xfrm>
            <a:off x="242792" y="2574803"/>
            <a:ext cx="10419161" cy="1041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defRPr sz="3000" b="1">
                <a:solidFill>
                  <a:srgbClr val="000000"/>
                </a:solidFill>
                <a:latin typeface="Times Roman"/>
                <a:ea typeface="Times Roman"/>
                <a:cs typeface="Times Roman"/>
                <a:sym typeface="Times Roman"/>
              </a:defRPr>
            </a:pPr>
            <a:r>
              <a:rPr>
                <a:solidFill>
                  <a:schemeClr val="accent5">
                    <a:lumOff val="-29866"/>
                  </a:schemeClr>
                </a:solidFill>
              </a:rPr>
              <a:t>Parameters</a:t>
            </a:r>
            <a:r>
              <a:t> </a:t>
            </a:r>
            <a:r>
              <a:rPr b="0"/>
              <a:t>are </a:t>
            </a:r>
            <a:r>
              <a:rPr>
                <a:solidFill>
                  <a:schemeClr val="accent5">
                    <a:lumOff val="-29866"/>
                  </a:schemeClr>
                </a:solidFill>
              </a:rPr>
              <a:t>fixed</a:t>
            </a:r>
            <a:r>
              <a:rPr b="0"/>
              <a:t> and unknown and describes by a </a:t>
            </a:r>
            <a:r>
              <a:rPr b="0">
                <a:solidFill>
                  <a:schemeClr val="accent5">
                    <a:lumOff val="-29866"/>
                  </a:schemeClr>
                </a:solidFill>
              </a:rPr>
              <a:t>single value</a:t>
            </a:r>
            <a:endParaRPr b="0"/>
          </a:p>
        </p:txBody>
      </p:sp>
      <p:sp>
        <p:nvSpPr>
          <p:cNvPr id="454" name="Probabilities are fundamentally related the degree of uncertainty (our knowledge):…"/>
          <p:cNvSpPr txBox="1"/>
          <p:nvPr/>
        </p:nvSpPr>
        <p:spPr>
          <a:xfrm>
            <a:off x="11514394" y="3549530"/>
            <a:ext cx="15159060" cy="2260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2800">
                <a:solidFill>
                  <a:srgbClr val="000000"/>
                </a:solidFill>
                <a:latin typeface="Times Roman"/>
                <a:ea typeface="Times Roman"/>
                <a:cs typeface="Times Roman"/>
                <a:sym typeface="Times Roman"/>
              </a:defRPr>
            </a:pPr>
            <a:r>
              <a:rPr b="1"/>
              <a:t>Probabilities </a:t>
            </a:r>
            <a:r>
              <a:t>are fundamentally related the </a:t>
            </a:r>
            <a:r>
              <a:rPr b="1">
                <a:solidFill>
                  <a:schemeClr val="accent5">
                    <a:lumOff val="-29866"/>
                  </a:schemeClr>
                </a:solidFill>
              </a:rPr>
              <a:t>degree of uncertainty</a:t>
            </a:r>
            <a:r>
              <a:rPr b="1"/>
              <a:t> (our knowledge):</a:t>
            </a:r>
          </a:p>
          <a:p>
            <a:pPr algn="l" defTabSz="457200">
              <a:defRPr sz="2800">
                <a:solidFill>
                  <a:srgbClr val="000000"/>
                </a:solidFill>
                <a:latin typeface="Times Roman"/>
                <a:ea typeface="Times Roman"/>
                <a:cs typeface="Times Roman"/>
                <a:sym typeface="Times Roman"/>
              </a:defRPr>
            </a:pPr>
            <a:endParaRPr b="1"/>
          </a:p>
          <a:p>
            <a:pPr algn="l" defTabSz="457200">
              <a:defRPr sz="2800">
                <a:solidFill>
                  <a:srgbClr val="000000"/>
                </a:solidFill>
                <a:latin typeface="Times Roman"/>
                <a:ea typeface="Times Roman"/>
                <a:cs typeface="Times Roman"/>
                <a:sym typeface="Times Roman"/>
              </a:defRPr>
            </a:pPr>
            <a:r>
              <a:t>That probability codifies our knowledge based on prior information and available data;</a:t>
            </a:r>
          </a:p>
          <a:p>
            <a:pPr algn="l" defTabSz="457200">
              <a:defRPr sz="2800">
                <a:solidFill>
                  <a:srgbClr val="000000"/>
                </a:solidFill>
                <a:latin typeface="Times Roman"/>
                <a:ea typeface="Times Roman"/>
                <a:cs typeface="Times Roman"/>
                <a:sym typeface="Times Roman"/>
              </a:defRPr>
            </a:pPr>
            <a:r>
              <a:t> (</a:t>
            </a:r>
            <a:r>
              <a:rPr i="1"/>
              <a:t>distribution</a:t>
            </a:r>
            <a:r>
              <a:t> of possible values that measure the </a:t>
            </a:r>
            <a:r>
              <a:rPr i="1"/>
              <a:t>uncertainty</a:t>
            </a:r>
            <a:r>
              <a:t>). </a:t>
            </a:r>
          </a:p>
        </p:txBody>
      </p:sp>
      <p:sp>
        <p:nvSpPr>
          <p:cNvPr id="455" name="Data is repeatable random sample and there is a frequency"/>
          <p:cNvSpPr txBox="1"/>
          <p:nvPr/>
        </p:nvSpPr>
        <p:spPr>
          <a:xfrm>
            <a:off x="306088" y="1753974"/>
            <a:ext cx="9872782"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3000">
                <a:solidFill>
                  <a:srgbClr val="000000"/>
                </a:solidFill>
                <a:latin typeface="Times Roman"/>
                <a:ea typeface="Times Roman"/>
                <a:cs typeface="Times Roman"/>
                <a:sym typeface="Times Roman"/>
              </a:defRPr>
            </a:pPr>
            <a:r>
              <a:rPr b="1">
                <a:solidFill>
                  <a:schemeClr val="accent5">
                    <a:lumOff val="-29866"/>
                  </a:schemeClr>
                </a:solidFill>
              </a:rPr>
              <a:t>Data</a:t>
            </a:r>
            <a:r>
              <a:rPr b="1"/>
              <a:t> is repeatable </a:t>
            </a:r>
            <a:r>
              <a:rPr b="1">
                <a:solidFill>
                  <a:schemeClr val="accent5">
                    <a:lumOff val="-29866"/>
                  </a:schemeClr>
                </a:solidFill>
              </a:rPr>
              <a:t>random</a:t>
            </a:r>
            <a:r>
              <a:rPr b="1"/>
              <a:t> sample</a:t>
            </a:r>
            <a:r>
              <a:t> and there is a frequency</a:t>
            </a:r>
          </a:p>
        </p:txBody>
      </p:sp>
      <p:sp>
        <p:nvSpPr>
          <p:cNvPr id="456" name="Data is fixed, probably a few samples."/>
          <p:cNvSpPr txBox="1"/>
          <p:nvPr/>
        </p:nvSpPr>
        <p:spPr>
          <a:xfrm>
            <a:off x="11603636" y="1760324"/>
            <a:ext cx="9455021" cy="1041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3000">
                <a:solidFill>
                  <a:srgbClr val="000000"/>
                </a:solidFill>
                <a:latin typeface="Times Roman"/>
                <a:ea typeface="Times Roman"/>
                <a:cs typeface="Times Roman"/>
                <a:sym typeface="Times Roman"/>
              </a:defRPr>
            </a:pPr>
            <a:r>
              <a:rPr b="1">
                <a:solidFill>
                  <a:schemeClr val="accent5">
                    <a:lumOff val="-29866"/>
                  </a:schemeClr>
                </a:solidFill>
              </a:rPr>
              <a:t>Data</a:t>
            </a:r>
            <a:r>
              <a:rPr b="1"/>
              <a:t> is </a:t>
            </a:r>
            <a:r>
              <a:rPr b="1">
                <a:solidFill>
                  <a:schemeClr val="accent5">
                    <a:lumOff val="-29866"/>
                  </a:schemeClr>
                </a:solidFill>
              </a:rPr>
              <a:t>fixed</a:t>
            </a:r>
            <a:r>
              <a:t>, probably a few samples. </a:t>
            </a:r>
          </a:p>
        </p:txBody>
      </p:sp>
      <p:sp>
        <p:nvSpPr>
          <p:cNvPr id="457" name="Parameters are a random and unknown and described by distributions"/>
          <p:cNvSpPr txBox="1"/>
          <p:nvPr/>
        </p:nvSpPr>
        <p:spPr>
          <a:xfrm>
            <a:off x="11578267" y="2574803"/>
            <a:ext cx="11351941" cy="1041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defRPr sz="3000">
                <a:solidFill>
                  <a:srgbClr val="000000"/>
                </a:solidFill>
                <a:latin typeface="Times Roman"/>
                <a:ea typeface="Times Roman"/>
                <a:cs typeface="Times Roman"/>
                <a:sym typeface="Times Roman"/>
              </a:defRPr>
            </a:pPr>
            <a:r>
              <a:rPr b="1">
                <a:solidFill>
                  <a:schemeClr val="accent5">
                    <a:lumOff val="-29866"/>
                  </a:schemeClr>
                </a:solidFill>
              </a:rPr>
              <a:t>Parameters</a:t>
            </a:r>
            <a:r>
              <a:t> are </a:t>
            </a:r>
            <a:r>
              <a:rPr b="1"/>
              <a:t>a </a:t>
            </a:r>
            <a:r>
              <a:rPr b="1">
                <a:solidFill>
                  <a:schemeClr val="accent5">
                    <a:lumOff val="-29866"/>
                  </a:schemeClr>
                </a:solidFill>
              </a:rPr>
              <a:t>random</a:t>
            </a:r>
            <a:r>
              <a:rPr b="1"/>
              <a:t> </a:t>
            </a:r>
            <a:r>
              <a:t>and unknown and described</a:t>
            </a:r>
            <a:r>
              <a:rPr b="1"/>
              <a:t> by </a:t>
            </a:r>
            <a:r>
              <a:rPr b="1">
                <a:solidFill>
                  <a:schemeClr val="accent5">
                    <a:lumOff val="-29866"/>
                  </a:schemeClr>
                </a:solidFill>
              </a:rPr>
              <a:t>distributions</a:t>
            </a:r>
            <a:r>
              <a:rPr b="1"/>
              <a:t> </a:t>
            </a:r>
          </a:p>
        </p:txBody>
      </p:sp>
      <p:sp>
        <p:nvSpPr>
          <p:cNvPr id="458" name="No expression of belief (objective view on probability)"/>
          <p:cNvSpPr txBox="1"/>
          <p:nvPr/>
        </p:nvSpPr>
        <p:spPr>
          <a:xfrm>
            <a:off x="356364" y="5756156"/>
            <a:ext cx="7965108" cy="53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800">
                <a:solidFill>
                  <a:srgbClr val="000000"/>
                </a:solidFill>
                <a:latin typeface="Times Roman"/>
                <a:ea typeface="Times Roman"/>
                <a:cs typeface="Times Roman"/>
                <a:sym typeface="Times Roman"/>
              </a:defRPr>
            </a:pPr>
            <a:r>
              <a:t>No expression of </a:t>
            </a:r>
            <a:r>
              <a:rPr b="1"/>
              <a:t>belief</a:t>
            </a:r>
            <a:r>
              <a:t> (</a:t>
            </a:r>
            <a:r>
              <a:rPr>
                <a:solidFill>
                  <a:schemeClr val="accent5">
                    <a:lumOff val="-29866"/>
                  </a:schemeClr>
                </a:solidFill>
              </a:rPr>
              <a:t>objective</a:t>
            </a:r>
            <a:r>
              <a:t> view on probability)</a:t>
            </a:r>
          </a:p>
        </p:txBody>
      </p:sp>
      <p:sp>
        <p:nvSpPr>
          <p:cNvPr id="459" name="Formally present of belief (subjective but consensus-based view on probability)"/>
          <p:cNvSpPr txBox="1"/>
          <p:nvPr/>
        </p:nvSpPr>
        <p:spPr>
          <a:xfrm>
            <a:off x="11627124" y="5756156"/>
            <a:ext cx="11480999" cy="53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800">
                <a:solidFill>
                  <a:srgbClr val="000000"/>
                </a:solidFill>
                <a:latin typeface="Times Roman"/>
                <a:ea typeface="Times Roman"/>
                <a:cs typeface="Times Roman"/>
                <a:sym typeface="Times Roman"/>
              </a:defRPr>
            </a:pPr>
            <a:r>
              <a:t>Formally present of </a:t>
            </a:r>
            <a:r>
              <a:rPr b="1"/>
              <a:t>belief</a:t>
            </a:r>
            <a:r>
              <a:t> (</a:t>
            </a:r>
            <a:r>
              <a:rPr>
                <a:solidFill>
                  <a:schemeClr val="accent5">
                    <a:lumOff val="-29866"/>
                  </a:schemeClr>
                </a:solidFill>
              </a:rPr>
              <a:t>subjective</a:t>
            </a:r>
            <a:r>
              <a:t> but consensus-based view on probability)</a:t>
            </a:r>
          </a:p>
        </p:txBody>
      </p:sp>
      <p:sp>
        <p:nvSpPr>
          <p:cNvPr id="460" name="Point estimates using MLE or least squares estimate, p-value"/>
          <p:cNvSpPr txBox="1"/>
          <p:nvPr/>
        </p:nvSpPr>
        <p:spPr>
          <a:xfrm>
            <a:off x="347748" y="6523714"/>
            <a:ext cx="8775279" cy="53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800">
                <a:solidFill>
                  <a:srgbClr val="000000"/>
                </a:solidFill>
                <a:latin typeface="Times Roman"/>
                <a:ea typeface="Times Roman"/>
                <a:cs typeface="Times Roman"/>
                <a:sym typeface="Times Roman"/>
              </a:defRPr>
            </a:pPr>
            <a:r>
              <a:t>Point estimates using MLE or least squares estimate,</a:t>
            </a:r>
            <a:r>
              <a:rPr>
                <a:solidFill>
                  <a:schemeClr val="accent5">
                    <a:lumOff val="-29866"/>
                  </a:schemeClr>
                </a:solidFill>
              </a:rPr>
              <a:t> p-value</a:t>
            </a:r>
          </a:p>
        </p:txBody>
      </p:sp>
      <p:sp>
        <p:nvSpPr>
          <p:cNvPr id="461" name="Posterior distribution with associated stats, Bayes factor"/>
          <p:cNvSpPr txBox="1"/>
          <p:nvPr/>
        </p:nvSpPr>
        <p:spPr>
          <a:xfrm>
            <a:off x="11552459" y="6557893"/>
            <a:ext cx="8084221" cy="53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800">
                <a:solidFill>
                  <a:srgbClr val="000000"/>
                </a:solidFill>
                <a:latin typeface="Times Roman"/>
                <a:ea typeface="Times Roman"/>
                <a:cs typeface="Times Roman"/>
                <a:sym typeface="Times Roman"/>
              </a:defRPr>
            </a:pPr>
            <a:r>
              <a:t>Posterior distribution with associated stats, </a:t>
            </a:r>
            <a:r>
              <a:rPr>
                <a:solidFill>
                  <a:schemeClr val="accent5">
                    <a:lumOff val="-29866"/>
                  </a:schemeClr>
                </a:solidFill>
              </a:rPr>
              <a:t>Bayes factor</a:t>
            </a:r>
          </a:p>
        </p:txBody>
      </p:sp>
      <p:sp>
        <p:nvSpPr>
          <p:cNvPr id="462" name="Line"/>
          <p:cNvSpPr/>
          <p:nvPr/>
        </p:nvSpPr>
        <p:spPr>
          <a:xfrm>
            <a:off x="173922" y="5629709"/>
            <a:ext cx="24055367" cy="1"/>
          </a:xfrm>
          <a:prstGeom prst="line">
            <a:avLst/>
          </a:prstGeom>
          <a:ln w="25400">
            <a:solidFill>
              <a:srgbClr val="000000"/>
            </a:solidFill>
            <a:miter lim="400000"/>
          </a:ln>
        </p:spPr>
        <p:txBody>
          <a:bodyPr lIns="50800" tIns="50800" rIns="50800" bIns="50800" anchor="ctr"/>
          <a:lstStyle/>
          <a:p>
            <a:endParaRPr/>
          </a:p>
        </p:txBody>
      </p:sp>
      <p:sp>
        <p:nvSpPr>
          <p:cNvPr id="463" name="Line"/>
          <p:cNvSpPr/>
          <p:nvPr/>
        </p:nvSpPr>
        <p:spPr>
          <a:xfrm>
            <a:off x="164316" y="3325414"/>
            <a:ext cx="24055369" cy="1"/>
          </a:xfrm>
          <a:prstGeom prst="line">
            <a:avLst/>
          </a:prstGeom>
          <a:ln w="25400">
            <a:solidFill>
              <a:srgbClr val="000000"/>
            </a:solidFill>
            <a:miter lim="400000"/>
          </a:ln>
        </p:spPr>
        <p:txBody>
          <a:bodyPr lIns="50800" tIns="50800" rIns="50800" bIns="50800" anchor="ctr"/>
          <a:lstStyle/>
          <a:p>
            <a:endParaRPr/>
          </a:p>
        </p:txBody>
      </p:sp>
      <p:sp>
        <p:nvSpPr>
          <p:cNvPr id="464" name="Line"/>
          <p:cNvSpPr/>
          <p:nvPr/>
        </p:nvSpPr>
        <p:spPr>
          <a:xfrm>
            <a:off x="164316" y="2484266"/>
            <a:ext cx="24055369" cy="1"/>
          </a:xfrm>
          <a:prstGeom prst="line">
            <a:avLst/>
          </a:prstGeom>
          <a:ln w="25400">
            <a:solidFill>
              <a:srgbClr val="000000"/>
            </a:solidFill>
            <a:miter lim="400000"/>
          </a:ln>
        </p:spPr>
        <p:txBody>
          <a:bodyPr lIns="50800" tIns="50800" rIns="50800" bIns="50800" anchor="ctr"/>
          <a:lstStyle/>
          <a:p>
            <a:endParaRPr/>
          </a:p>
        </p:txBody>
      </p:sp>
      <p:sp>
        <p:nvSpPr>
          <p:cNvPr id="465" name="Line"/>
          <p:cNvSpPr/>
          <p:nvPr/>
        </p:nvSpPr>
        <p:spPr>
          <a:xfrm>
            <a:off x="164316" y="7142046"/>
            <a:ext cx="24055368" cy="1"/>
          </a:xfrm>
          <a:prstGeom prst="line">
            <a:avLst/>
          </a:prstGeom>
          <a:ln w="25400">
            <a:solidFill>
              <a:srgbClr val="000000"/>
            </a:solidFill>
            <a:miter lim="400000"/>
          </a:ln>
        </p:spPr>
        <p:txBody>
          <a:bodyPr lIns="50800" tIns="50800" rIns="50800" bIns="50800" anchor="ctr"/>
          <a:lstStyle/>
          <a:p>
            <a:endParaRPr/>
          </a:p>
        </p:txBody>
      </p:sp>
      <p:sp>
        <p:nvSpPr>
          <p:cNvPr id="466" name="Line"/>
          <p:cNvSpPr/>
          <p:nvPr/>
        </p:nvSpPr>
        <p:spPr>
          <a:xfrm>
            <a:off x="173922" y="6413382"/>
            <a:ext cx="24055367" cy="1"/>
          </a:xfrm>
          <a:prstGeom prst="line">
            <a:avLst/>
          </a:prstGeom>
          <a:ln w="25400">
            <a:solidFill>
              <a:srgbClr val="000000"/>
            </a:solidFill>
            <a:miter lim="400000"/>
          </a:ln>
        </p:spPr>
        <p:txBody>
          <a:bodyPr lIns="50800" tIns="50800" rIns="50800" bIns="50800" anchor="ctr"/>
          <a:lstStyle/>
          <a:p>
            <a:endParaRPr/>
          </a:p>
        </p:txBody>
      </p:sp>
      <p:sp>
        <p:nvSpPr>
          <p:cNvPr id="467" name="Line"/>
          <p:cNvSpPr/>
          <p:nvPr/>
        </p:nvSpPr>
        <p:spPr>
          <a:xfrm flipH="1">
            <a:off x="11285005" y="866286"/>
            <a:ext cx="1" cy="6273646"/>
          </a:xfrm>
          <a:prstGeom prst="line">
            <a:avLst/>
          </a:prstGeom>
          <a:ln w="25400">
            <a:solidFill>
              <a:srgbClr val="000000"/>
            </a:solidFill>
            <a:miter lim="400000"/>
          </a:ln>
        </p:spPr>
        <p:txBody>
          <a:bodyPr lIns="50800" tIns="50800" rIns="50800" bIns="50800" anchor="ctr"/>
          <a:lstStyle/>
          <a:p>
            <a:endParaRPr/>
          </a:p>
        </p:txBody>
      </p:sp>
      <p:sp>
        <p:nvSpPr>
          <p:cNvPr id="468" name="Line"/>
          <p:cNvSpPr/>
          <p:nvPr/>
        </p:nvSpPr>
        <p:spPr>
          <a:xfrm>
            <a:off x="144206" y="1583313"/>
            <a:ext cx="24055367" cy="1"/>
          </a:xfrm>
          <a:prstGeom prst="line">
            <a:avLst/>
          </a:prstGeom>
          <a:ln w="25400">
            <a:solidFill>
              <a:srgbClr val="000000"/>
            </a:solidFill>
            <a:miter lim="400000"/>
          </a:ln>
        </p:spPr>
        <p:txBody>
          <a:bodyPr lIns="50800" tIns="50800" rIns="50800" bIns="50800" anchor="ctr"/>
          <a:lstStyle/>
          <a:p>
            <a:endParaRPr/>
          </a:p>
        </p:txBody>
      </p:sp>
      <p:sp>
        <p:nvSpPr>
          <p:cNvPr id="469" name="Line"/>
          <p:cNvSpPr/>
          <p:nvPr/>
        </p:nvSpPr>
        <p:spPr>
          <a:xfrm>
            <a:off x="156906" y="850450"/>
            <a:ext cx="24055367" cy="1"/>
          </a:xfrm>
          <a:prstGeom prst="line">
            <a:avLst/>
          </a:prstGeom>
          <a:ln w="25400">
            <a:solidFill>
              <a:srgbClr val="000000"/>
            </a:solidFill>
            <a:miter lim="400000"/>
          </a:ln>
        </p:spPr>
        <p:txBody>
          <a:bodyPr lIns="50800" tIns="50800" rIns="50800" bIns="50800" anchor="ctr"/>
          <a:lstStyle/>
          <a:p>
            <a:endParaRPr/>
          </a:p>
        </p:txBody>
      </p:sp>
      <p:sp>
        <p:nvSpPr>
          <p:cNvPr id="470" name="Line"/>
          <p:cNvSpPr/>
          <p:nvPr/>
        </p:nvSpPr>
        <p:spPr>
          <a:xfrm flipH="1">
            <a:off x="162425" y="853586"/>
            <a:ext cx="1" cy="6273646"/>
          </a:xfrm>
          <a:prstGeom prst="line">
            <a:avLst/>
          </a:prstGeom>
          <a:ln w="25400">
            <a:solidFill>
              <a:srgbClr val="000000"/>
            </a:solidFill>
            <a:miter lim="400000"/>
          </a:ln>
        </p:spPr>
        <p:txBody>
          <a:bodyPr lIns="50800" tIns="50800" rIns="50800" bIns="50800" anchor="ctr"/>
          <a:lstStyle/>
          <a:p>
            <a:endParaRPr/>
          </a:p>
        </p:txBody>
      </p:sp>
      <p:sp>
        <p:nvSpPr>
          <p:cNvPr id="471" name="Line"/>
          <p:cNvSpPr/>
          <p:nvPr/>
        </p:nvSpPr>
        <p:spPr>
          <a:xfrm>
            <a:off x="24228085" y="828186"/>
            <a:ext cx="1" cy="6349846"/>
          </a:xfrm>
          <a:prstGeom prst="line">
            <a:avLst/>
          </a:prstGeom>
          <a:ln w="25400">
            <a:solidFill>
              <a:srgbClr val="000000"/>
            </a:solidFill>
            <a:miter lim="400000"/>
          </a:ln>
        </p:spPr>
        <p:txBody>
          <a:bodyPr lIns="50800" tIns="50800" rIns="50800" bIns="50800" anchor="ctr"/>
          <a:lstStyle/>
          <a:p>
            <a:endParaRPr/>
          </a:p>
        </p:txBody>
      </p:sp>
      <p:pic>
        <p:nvPicPr>
          <p:cNvPr id="472" name="Image" descr="Image"/>
          <p:cNvPicPr>
            <a:picLocks noChangeAspect="1"/>
          </p:cNvPicPr>
          <p:nvPr/>
        </p:nvPicPr>
        <p:blipFill>
          <a:blip r:embed="rId3"/>
          <a:stretch>
            <a:fillRect/>
          </a:stretch>
        </p:blipFill>
        <p:spPr>
          <a:xfrm>
            <a:off x="1475078" y="7675038"/>
            <a:ext cx="3559399" cy="2540255"/>
          </a:xfrm>
          <a:prstGeom prst="rect">
            <a:avLst/>
          </a:prstGeom>
          <a:ln w="12700">
            <a:miter lim="400000"/>
          </a:ln>
        </p:spPr>
      </p:pic>
      <p:pic>
        <p:nvPicPr>
          <p:cNvPr id="473" name="Image" descr="Image"/>
          <p:cNvPicPr>
            <a:picLocks noChangeAspect="1"/>
          </p:cNvPicPr>
          <p:nvPr/>
        </p:nvPicPr>
        <p:blipFill>
          <a:blip r:embed="rId4"/>
          <a:stretch>
            <a:fillRect/>
          </a:stretch>
        </p:blipFill>
        <p:spPr>
          <a:xfrm>
            <a:off x="19406834" y="7994536"/>
            <a:ext cx="3248788" cy="2131616"/>
          </a:xfrm>
          <a:prstGeom prst="rect">
            <a:avLst/>
          </a:prstGeom>
          <a:ln w="12700">
            <a:miter lim="400000"/>
          </a:ln>
        </p:spPr>
      </p:pic>
      <p:sp>
        <p:nvSpPr>
          <p:cNvPr id="474" name="Rectangle"/>
          <p:cNvSpPr/>
          <p:nvPr/>
        </p:nvSpPr>
        <p:spPr>
          <a:xfrm>
            <a:off x="8258996" y="10120394"/>
            <a:ext cx="408287" cy="513370"/>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grpSp>
        <p:nvGrpSpPr>
          <p:cNvPr id="489" name="Group"/>
          <p:cNvGrpSpPr/>
          <p:nvPr/>
        </p:nvGrpSpPr>
        <p:grpSpPr>
          <a:xfrm>
            <a:off x="21254" y="7615273"/>
            <a:ext cx="24304626" cy="6044375"/>
            <a:chOff x="0" y="0"/>
            <a:chExt cx="24304625" cy="6044374"/>
          </a:xfrm>
        </p:grpSpPr>
        <p:pic>
          <p:nvPicPr>
            <p:cNvPr id="475" name="Image" descr="Image"/>
            <p:cNvPicPr>
              <a:picLocks noChangeAspect="1"/>
            </p:cNvPicPr>
            <p:nvPr/>
          </p:nvPicPr>
          <p:blipFill>
            <a:blip r:embed="rId5"/>
            <a:srcRect/>
            <a:stretch>
              <a:fillRect/>
            </a:stretch>
          </p:blipFill>
          <p:spPr>
            <a:xfrm>
              <a:off x="0" y="3120312"/>
              <a:ext cx="6123341" cy="2131484"/>
            </a:xfrm>
            <a:prstGeom prst="rect">
              <a:avLst/>
            </a:prstGeom>
            <a:ln w="12700" cap="flat">
              <a:noFill/>
              <a:miter lim="400000"/>
            </a:ln>
            <a:effectLst/>
          </p:spPr>
        </p:pic>
        <p:pic>
          <p:nvPicPr>
            <p:cNvPr id="476" name="Image" descr="Image"/>
            <p:cNvPicPr>
              <a:picLocks noChangeAspect="1"/>
            </p:cNvPicPr>
            <p:nvPr/>
          </p:nvPicPr>
          <p:blipFill>
            <a:blip r:embed="rId6"/>
            <a:stretch>
              <a:fillRect/>
            </a:stretch>
          </p:blipFill>
          <p:spPr>
            <a:xfrm>
              <a:off x="18275417" y="3098963"/>
              <a:ext cx="6029209" cy="2174314"/>
            </a:xfrm>
            <a:prstGeom prst="rect">
              <a:avLst/>
            </a:prstGeom>
            <a:ln w="12700" cap="flat">
              <a:noFill/>
              <a:miter lim="400000"/>
            </a:ln>
            <a:effectLst/>
          </p:spPr>
        </p:pic>
        <p:grpSp>
          <p:nvGrpSpPr>
            <p:cNvPr id="486" name="Group"/>
            <p:cNvGrpSpPr/>
            <p:nvPr/>
          </p:nvGrpSpPr>
          <p:grpSpPr>
            <a:xfrm>
              <a:off x="7181863" y="0"/>
              <a:ext cx="10878057" cy="5574412"/>
              <a:chOff x="0" y="0"/>
              <a:chExt cx="10878055" cy="5574411"/>
            </a:xfrm>
          </p:grpSpPr>
          <p:grpSp>
            <p:nvGrpSpPr>
              <p:cNvPr id="483" name="Group"/>
              <p:cNvGrpSpPr/>
              <p:nvPr/>
            </p:nvGrpSpPr>
            <p:grpSpPr>
              <a:xfrm>
                <a:off x="0" y="0"/>
                <a:ext cx="10878056" cy="5574412"/>
                <a:chOff x="0" y="0"/>
                <a:chExt cx="10878055" cy="5574411"/>
              </a:xfrm>
            </p:grpSpPr>
            <p:pic>
              <p:nvPicPr>
                <p:cNvPr id="477" name="Image" descr="Image"/>
                <p:cNvPicPr>
                  <a:picLocks noChangeAspect="1"/>
                </p:cNvPicPr>
                <p:nvPr/>
              </p:nvPicPr>
              <p:blipFill>
                <a:blip r:embed="rId7"/>
                <a:stretch>
                  <a:fillRect/>
                </a:stretch>
              </p:blipFill>
              <p:spPr>
                <a:xfrm>
                  <a:off x="1677994" y="0"/>
                  <a:ext cx="5796087" cy="1642616"/>
                </a:xfrm>
                <a:prstGeom prst="rect">
                  <a:avLst/>
                </a:prstGeom>
                <a:ln w="12700" cap="flat">
                  <a:noFill/>
                  <a:miter lim="400000"/>
                </a:ln>
                <a:effectLst/>
              </p:spPr>
            </p:pic>
            <p:pic>
              <p:nvPicPr>
                <p:cNvPr id="478" name="Image" descr="Image"/>
                <p:cNvPicPr>
                  <a:picLocks noChangeAspect="1"/>
                </p:cNvPicPr>
                <p:nvPr/>
              </p:nvPicPr>
              <p:blipFill>
                <a:blip r:embed="rId8"/>
                <a:stretch>
                  <a:fillRect/>
                </a:stretch>
              </p:blipFill>
              <p:spPr>
                <a:xfrm>
                  <a:off x="0" y="3615479"/>
                  <a:ext cx="4363542" cy="1910744"/>
                </a:xfrm>
                <a:prstGeom prst="rect">
                  <a:avLst/>
                </a:prstGeom>
                <a:ln w="12700" cap="flat">
                  <a:noFill/>
                  <a:miter lim="400000"/>
                </a:ln>
                <a:effectLst/>
              </p:spPr>
            </p:pic>
            <p:pic>
              <p:nvPicPr>
                <p:cNvPr id="479" name="Image" descr="Image"/>
                <p:cNvPicPr>
                  <a:picLocks noChangeAspect="1"/>
                </p:cNvPicPr>
                <p:nvPr/>
              </p:nvPicPr>
              <p:blipFill>
                <a:blip r:embed="rId9"/>
                <a:stretch>
                  <a:fillRect/>
                </a:stretch>
              </p:blipFill>
              <p:spPr>
                <a:xfrm>
                  <a:off x="5152835" y="3567289"/>
                  <a:ext cx="4876461" cy="2007123"/>
                </a:xfrm>
                <a:prstGeom prst="rect">
                  <a:avLst/>
                </a:prstGeom>
                <a:ln w="12700" cap="flat">
                  <a:noFill/>
                  <a:miter lim="400000"/>
                </a:ln>
                <a:effectLst/>
              </p:spPr>
            </p:pic>
            <p:pic>
              <p:nvPicPr>
                <p:cNvPr id="480" name="Image" descr="Image"/>
                <p:cNvPicPr>
                  <a:picLocks noChangeAspect="1"/>
                </p:cNvPicPr>
                <p:nvPr/>
              </p:nvPicPr>
              <p:blipFill>
                <a:blip r:embed="rId10"/>
                <a:stretch>
                  <a:fillRect/>
                </a:stretch>
              </p:blipFill>
              <p:spPr>
                <a:xfrm>
                  <a:off x="7527413" y="289904"/>
                  <a:ext cx="3350643" cy="1254507"/>
                </a:xfrm>
                <a:prstGeom prst="rect">
                  <a:avLst/>
                </a:prstGeom>
                <a:ln w="12700" cap="flat">
                  <a:noFill/>
                  <a:miter lim="400000"/>
                </a:ln>
                <a:effectLst/>
              </p:spPr>
            </p:pic>
            <p:sp>
              <p:nvSpPr>
                <p:cNvPr id="481" name="Line"/>
                <p:cNvSpPr/>
                <p:nvPr/>
              </p:nvSpPr>
              <p:spPr>
                <a:xfrm flipH="1">
                  <a:off x="2530629" y="1633976"/>
                  <a:ext cx="1989163" cy="1989163"/>
                </a:xfrm>
                <a:prstGeom prst="line">
                  <a:avLst/>
                </a:prstGeom>
                <a:noFill/>
                <a:ln w="50800" cap="flat">
                  <a:solidFill>
                    <a:srgbClr val="3F4CF8"/>
                  </a:solidFill>
                  <a:prstDash val="solid"/>
                  <a:miter lim="400000"/>
                  <a:tailEnd type="triangle" w="med" len="med"/>
                </a:ln>
                <a:effectLst/>
              </p:spPr>
              <p:txBody>
                <a:bodyPr wrap="square" lIns="50800" tIns="50800" rIns="50800" bIns="50800" numCol="1" anchor="ctr">
                  <a:noAutofit/>
                </a:bodyPr>
                <a:lstStyle/>
                <a:p>
                  <a:endParaRPr/>
                </a:p>
              </p:txBody>
            </p:sp>
            <p:sp>
              <p:nvSpPr>
                <p:cNvPr id="482" name="Line"/>
                <p:cNvSpPr/>
                <p:nvPr/>
              </p:nvSpPr>
              <p:spPr>
                <a:xfrm>
                  <a:off x="4642116" y="1631355"/>
                  <a:ext cx="1648536" cy="1967748"/>
                </a:xfrm>
                <a:prstGeom prst="line">
                  <a:avLst/>
                </a:prstGeom>
                <a:noFill/>
                <a:ln w="50800" cap="flat">
                  <a:solidFill>
                    <a:srgbClr val="4FC3E3"/>
                  </a:solidFill>
                  <a:prstDash val="solid"/>
                  <a:miter lim="400000"/>
                  <a:tailEnd type="triangle" w="med" len="med"/>
                </a:ln>
                <a:effectLst/>
              </p:spPr>
              <p:txBody>
                <a:bodyPr wrap="square" lIns="50800" tIns="50800" rIns="50800" bIns="50800" numCol="1" anchor="ctr">
                  <a:noAutofit/>
                </a:bodyPr>
                <a:lstStyle/>
                <a:p>
                  <a:endParaRPr/>
                </a:p>
              </p:txBody>
            </p:sp>
          </p:grpSp>
          <p:pic>
            <p:nvPicPr>
              <p:cNvPr id="484" name="Image" descr="Image"/>
              <p:cNvPicPr>
                <a:picLocks noChangeAspect="1"/>
              </p:cNvPicPr>
              <p:nvPr/>
            </p:nvPicPr>
            <p:blipFill>
              <a:blip r:embed="rId11"/>
              <a:stretch>
                <a:fillRect/>
              </a:stretch>
            </p:blipFill>
            <p:spPr>
              <a:xfrm>
                <a:off x="5645442" y="2048131"/>
                <a:ext cx="1978638" cy="679533"/>
              </a:xfrm>
              <a:prstGeom prst="rect">
                <a:avLst/>
              </a:prstGeom>
              <a:ln w="12700" cap="flat">
                <a:noFill/>
                <a:miter lim="400000"/>
              </a:ln>
              <a:effectLst/>
            </p:spPr>
          </p:pic>
          <p:pic>
            <p:nvPicPr>
              <p:cNvPr id="485" name="Image" descr="Image"/>
              <p:cNvPicPr>
                <a:picLocks noChangeAspect="1"/>
              </p:cNvPicPr>
              <p:nvPr/>
            </p:nvPicPr>
            <p:blipFill>
              <a:blip r:embed="rId12"/>
              <a:stretch>
                <a:fillRect/>
              </a:stretch>
            </p:blipFill>
            <p:spPr>
              <a:xfrm>
                <a:off x="1342746" y="2161642"/>
                <a:ext cx="2071108" cy="452512"/>
              </a:xfrm>
              <a:prstGeom prst="rect">
                <a:avLst/>
              </a:prstGeom>
              <a:ln w="12700" cap="flat">
                <a:noFill/>
                <a:miter lim="400000"/>
              </a:ln>
              <a:effectLst/>
            </p:spPr>
          </p:pic>
        </p:grpSp>
        <p:sp>
          <p:nvSpPr>
            <p:cNvPr id="487" name="A 95% probability that the true…"/>
            <p:cNvSpPr txBox="1"/>
            <p:nvPr/>
          </p:nvSpPr>
          <p:spPr>
            <a:xfrm>
              <a:off x="18742192" y="5390375"/>
              <a:ext cx="4051707" cy="6540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1800"/>
              </a:pPr>
              <a:r>
                <a:t>A 95% probability that the true</a:t>
              </a:r>
            </a:p>
            <a:p>
              <a:pPr>
                <a:defRPr sz="1800"/>
              </a:pPr>
              <a:r>
                <a:t>population value is within the posterior</a:t>
              </a:r>
            </a:p>
          </p:txBody>
        </p:sp>
        <p:sp>
          <p:nvSpPr>
            <p:cNvPr id="488" name="Over an infinite sample size from population…"/>
            <p:cNvSpPr txBox="1"/>
            <p:nvPr/>
          </p:nvSpPr>
          <p:spPr>
            <a:xfrm>
              <a:off x="614186" y="5390375"/>
              <a:ext cx="4895013" cy="6540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1800"/>
              </a:pPr>
              <a:r>
                <a:t>Over an infinite sample size from population</a:t>
              </a:r>
            </a:p>
            <a:p>
              <a:pPr>
                <a:defRPr sz="1800"/>
              </a:pPr>
              <a:r>
                <a:t>95% of these contain the true population value</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489"/>
                                        </p:tgtEl>
                                        <p:attrNameLst>
                                          <p:attrName>style.visibility</p:attrName>
                                        </p:attrNameLst>
                                      </p:cBhvr>
                                      <p:to>
                                        <p:strVal val="visible"/>
                                      </p:to>
                                    </p:set>
                                    <p:animEffect transition="in" filter="wipe(up)">
                                      <p:cBhvr>
                                        <p:cTn id="7" dur="500"/>
                                        <p:tgtEl>
                                          <p:spTgt spid="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9" grpId="1"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 name="Image" descr="Image"/>
          <p:cNvPicPr>
            <a:picLocks noChangeAspect="1"/>
          </p:cNvPicPr>
          <p:nvPr/>
        </p:nvPicPr>
        <p:blipFill>
          <a:blip r:embed="rId3"/>
          <a:stretch>
            <a:fillRect/>
          </a:stretch>
        </p:blipFill>
        <p:spPr>
          <a:xfrm>
            <a:off x="984170" y="4562494"/>
            <a:ext cx="12684424" cy="1728675"/>
          </a:xfrm>
          <a:prstGeom prst="rect">
            <a:avLst/>
          </a:prstGeom>
          <a:ln w="12700">
            <a:miter lim="400000"/>
          </a:ln>
        </p:spPr>
      </p:pic>
      <p:sp>
        <p:nvSpPr>
          <p:cNvPr id="494" name="Maximum Likelihood Estimate (MLE): maximizing the likelihood function (the log-likelihood):"/>
          <p:cNvSpPr txBox="1"/>
          <p:nvPr/>
        </p:nvSpPr>
        <p:spPr>
          <a:xfrm>
            <a:off x="729208" y="3719226"/>
            <a:ext cx="13392474" cy="939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lgn="l" defTabSz="642937">
              <a:defRPr sz="2800">
                <a:solidFill>
                  <a:srgbClr val="000000"/>
                </a:solidFill>
                <a:latin typeface="Calibri"/>
                <a:ea typeface="Calibri"/>
                <a:cs typeface="Calibri"/>
                <a:sym typeface="Calibri"/>
              </a:defRPr>
            </a:pPr>
            <a:r>
              <a:rPr>
                <a:solidFill>
                  <a:srgbClr val="FF0000"/>
                </a:solidFill>
              </a:rPr>
              <a:t>Maximum Likelihood Estimate (MLE)</a:t>
            </a:r>
            <a:r>
              <a:t>: maximizing the likelihood function (the log-likelihood):</a:t>
            </a:r>
            <a:endParaRPr>
              <a:latin typeface="Times Roman"/>
              <a:ea typeface="Times Roman"/>
              <a:cs typeface="Times Roman"/>
              <a:sym typeface="Times Roman"/>
            </a:endParaRPr>
          </a:p>
        </p:txBody>
      </p:sp>
      <p:sp>
        <p:nvSpPr>
          <p:cNvPr id="495" name="Least Squares Estimation (LSE): minimizing the sum of squared error:"/>
          <p:cNvSpPr txBox="1"/>
          <p:nvPr/>
        </p:nvSpPr>
        <p:spPr>
          <a:xfrm>
            <a:off x="852757" y="6774300"/>
            <a:ext cx="9990659" cy="939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lgn="l" defTabSz="642937">
              <a:defRPr sz="2800">
                <a:solidFill>
                  <a:srgbClr val="000000"/>
                </a:solidFill>
                <a:latin typeface="Calibri"/>
                <a:ea typeface="Calibri"/>
                <a:cs typeface="Calibri"/>
                <a:sym typeface="Calibri"/>
              </a:defRPr>
            </a:pPr>
            <a:r>
              <a:rPr>
                <a:solidFill>
                  <a:srgbClr val="FF0000"/>
                </a:solidFill>
              </a:rPr>
              <a:t>Least Squares Estimation (LSE)</a:t>
            </a:r>
            <a:r>
              <a:t>: minimizing the sum of squared error:</a:t>
            </a:r>
            <a:endParaRPr>
              <a:latin typeface="Times Roman"/>
              <a:ea typeface="Times Roman"/>
              <a:cs typeface="Times Roman"/>
              <a:sym typeface="Times Roman"/>
            </a:endParaRPr>
          </a:p>
        </p:txBody>
      </p:sp>
      <p:pic>
        <p:nvPicPr>
          <p:cNvPr id="496" name="Image" descr="Image"/>
          <p:cNvPicPr>
            <a:picLocks noChangeAspect="1"/>
          </p:cNvPicPr>
          <p:nvPr/>
        </p:nvPicPr>
        <p:blipFill>
          <a:blip r:embed="rId4"/>
          <a:stretch>
            <a:fillRect/>
          </a:stretch>
        </p:blipFill>
        <p:spPr>
          <a:xfrm>
            <a:off x="970549" y="7549243"/>
            <a:ext cx="7592704" cy="1527801"/>
          </a:xfrm>
          <a:prstGeom prst="rect">
            <a:avLst/>
          </a:prstGeom>
          <a:ln w="12700">
            <a:miter lim="400000"/>
          </a:ln>
        </p:spPr>
      </p:pic>
      <p:pic>
        <p:nvPicPr>
          <p:cNvPr id="497" name="Image" descr="Image"/>
          <p:cNvPicPr>
            <a:picLocks noChangeAspect="1"/>
          </p:cNvPicPr>
          <p:nvPr/>
        </p:nvPicPr>
        <p:blipFill>
          <a:blip r:embed="rId5"/>
          <a:stretch>
            <a:fillRect/>
          </a:stretch>
        </p:blipFill>
        <p:spPr>
          <a:xfrm>
            <a:off x="1888187" y="9606758"/>
            <a:ext cx="5400309" cy="746225"/>
          </a:xfrm>
          <a:prstGeom prst="rect">
            <a:avLst/>
          </a:prstGeom>
          <a:ln w="12700">
            <a:miter lim="400000"/>
          </a:ln>
        </p:spPr>
      </p:pic>
      <p:pic>
        <p:nvPicPr>
          <p:cNvPr id="498" name="images10.png" descr="images10.png"/>
          <p:cNvPicPr>
            <a:picLocks noChangeAspect="1"/>
          </p:cNvPicPr>
          <p:nvPr/>
        </p:nvPicPr>
        <p:blipFill>
          <a:blip r:embed="rId6"/>
          <a:stretch>
            <a:fillRect/>
          </a:stretch>
        </p:blipFill>
        <p:spPr>
          <a:xfrm>
            <a:off x="2561023" y="11122793"/>
            <a:ext cx="3394236" cy="2853930"/>
          </a:xfrm>
          <a:prstGeom prst="rect">
            <a:avLst/>
          </a:prstGeom>
          <a:ln w="12700">
            <a:miter lim="400000"/>
          </a:ln>
        </p:spPr>
      </p:pic>
      <p:sp>
        <p:nvSpPr>
          <p:cNvPr id="499" name="Rectangle"/>
          <p:cNvSpPr/>
          <p:nvPr/>
        </p:nvSpPr>
        <p:spPr>
          <a:xfrm>
            <a:off x="2703753" y="10765179"/>
            <a:ext cx="3108776" cy="710506"/>
          </a:xfrm>
          <a:prstGeom prst="rect">
            <a:avLst/>
          </a:prstGeom>
          <a:ln w="25400">
            <a:solidFill>
              <a:schemeClr val="accent5">
                <a:lumOff val="-29866"/>
              </a:schemeClr>
            </a:solidFill>
            <a:miter lim="400000"/>
          </a:ln>
        </p:spPr>
        <p:txBody>
          <a:bodyPr lIns="38100" tIns="38100" rIns="38100" bIns="3810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grpSp>
        <p:nvGrpSpPr>
          <p:cNvPr id="505" name="Group"/>
          <p:cNvGrpSpPr/>
          <p:nvPr/>
        </p:nvGrpSpPr>
        <p:grpSpPr>
          <a:xfrm>
            <a:off x="13329518" y="7244370"/>
            <a:ext cx="8742248" cy="5909467"/>
            <a:chOff x="0" y="0"/>
            <a:chExt cx="8742247" cy="5909465"/>
          </a:xfrm>
        </p:grpSpPr>
        <p:pic>
          <p:nvPicPr>
            <p:cNvPr id="500" name="Image" descr="Image"/>
            <p:cNvPicPr>
              <a:picLocks noChangeAspect="1"/>
            </p:cNvPicPr>
            <p:nvPr/>
          </p:nvPicPr>
          <p:blipFill>
            <a:blip r:embed="rId7"/>
            <a:stretch>
              <a:fillRect/>
            </a:stretch>
          </p:blipFill>
          <p:spPr>
            <a:xfrm>
              <a:off x="4625350" y="676713"/>
              <a:ext cx="365193" cy="365193"/>
            </a:xfrm>
            <a:prstGeom prst="rect">
              <a:avLst/>
            </a:prstGeom>
            <a:ln w="12700" cap="flat">
              <a:noFill/>
              <a:miter lim="400000"/>
            </a:ln>
            <a:effectLst/>
          </p:spPr>
        </p:pic>
        <p:grpSp>
          <p:nvGrpSpPr>
            <p:cNvPr id="504" name="Group"/>
            <p:cNvGrpSpPr/>
            <p:nvPr/>
          </p:nvGrpSpPr>
          <p:grpSpPr>
            <a:xfrm>
              <a:off x="0" y="0"/>
              <a:ext cx="8742248" cy="5909466"/>
              <a:chOff x="0" y="0"/>
              <a:chExt cx="8742247" cy="5909465"/>
            </a:xfrm>
          </p:grpSpPr>
          <p:pic>
            <p:nvPicPr>
              <p:cNvPr id="501" name="Image" descr="Image"/>
              <p:cNvPicPr>
                <a:picLocks noChangeAspect="1"/>
              </p:cNvPicPr>
              <p:nvPr/>
            </p:nvPicPr>
            <p:blipFill>
              <a:blip r:embed="rId8"/>
              <a:stretch>
                <a:fillRect/>
              </a:stretch>
            </p:blipFill>
            <p:spPr>
              <a:xfrm>
                <a:off x="0" y="1013807"/>
                <a:ext cx="8742248" cy="4895659"/>
              </a:xfrm>
              <a:prstGeom prst="rect">
                <a:avLst/>
              </a:prstGeom>
              <a:ln w="12700" cap="flat">
                <a:noFill/>
                <a:miter lim="400000"/>
              </a:ln>
              <a:effectLst/>
            </p:spPr>
          </p:pic>
          <p:pic>
            <p:nvPicPr>
              <p:cNvPr id="502" name="Image" descr="Image"/>
              <p:cNvPicPr>
                <a:picLocks noChangeAspect="1"/>
              </p:cNvPicPr>
              <p:nvPr/>
            </p:nvPicPr>
            <p:blipFill>
              <a:blip r:embed="rId9"/>
              <a:stretch>
                <a:fillRect/>
              </a:stretch>
            </p:blipFill>
            <p:spPr>
              <a:xfrm>
                <a:off x="3981796" y="389049"/>
                <a:ext cx="999058" cy="683566"/>
              </a:xfrm>
              <a:prstGeom prst="rect">
                <a:avLst/>
              </a:prstGeom>
              <a:ln w="12700" cap="flat">
                <a:noFill/>
                <a:miter lim="400000"/>
              </a:ln>
              <a:effectLst/>
            </p:spPr>
          </p:pic>
          <p:sp>
            <p:nvSpPr>
              <p:cNvPr id="503" name="MLE"/>
              <p:cNvSpPr txBox="1"/>
              <p:nvPr/>
            </p:nvSpPr>
            <p:spPr>
              <a:xfrm>
                <a:off x="2964690" y="0"/>
                <a:ext cx="1035494" cy="64691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lvl1pPr defTabSz="2438339">
                  <a:defRPr sz="2200">
                    <a:solidFill>
                      <a:schemeClr val="accent4">
                        <a:hueOff val="-1247790"/>
                        <a:lumOff val="-12326"/>
                      </a:schemeClr>
                    </a:solidFill>
                  </a:defRPr>
                </a:lvl1pPr>
              </a:lstStyle>
              <a:p>
                <a:r>
                  <a:t>MLE</a:t>
                </a:r>
              </a:p>
            </p:txBody>
          </p:sp>
        </p:grpSp>
      </p:grpSp>
      <p:pic>
        <p:nvPicPr>
          <p:cNvPr id="506" name="normal-distribution-formula.png" descr="normal-distribution-formula.png"/>
          <p:cNvPicPr>
            <a:picLocks noChangeAspect="1"/>
          </p:cNvPicPr>
          <p:nvPr/>
        </p:nvPicPr>
        <p:blipFill>
          <a:blip r:embed="rId10"/>
          <a:srcRect l="8811" r="8811"/>
          <a:stretch>
            <a:fillRect/>
          </a:stretch>
        </p:blipFill>
        <p:spPr>
          <a:xfrm>
            <a:off x="422354" y="398947"/>
            <a:ext cx="6118629" cy="2133472"/>
          </a:xfrm>
          <a:prstGeom prst="rect">
            <a:avLst/>
          </a:prstGeom>
          <a:ln w="12700">
            <a:miter lim="400000"/>
          </a:ln>
        </p:spPr>
      </p:pic>
      <p:pic>
        <p:nvPicPr>
          <p:cNvPr id="507" name="1200px-Normal_Distribution_PDF1.svg.png" descr="1200px-Normal_Distribution_PDF1.svg.png"/>
          <p:cNvPicPr>
            <a:picLocks noChangeAspect="1"/>
          </p:cNvPicPr>
          <p:nvPr/>
        </p:nvPicPr>
        <p:blipFill>
          <a:blip r:embed="rId11"/>
          <a:stretch>
            <a:fillRect/>
          </a:stretch>
        </p:blipFill>
        <p:spPr>
          <a:xfrm>
            <a:off x="14909244" y="431892"/>
            <a:ext cx="8742248" cy="5587754"/>
          </a:xfrm>
          <a:prstGeom prst="rect">
            <a:avLst/>
          </a:prstGeom>
          <a:ln w="12700">
            <a:miter lim="400000"/>
          </a:ln>
        </p:spPr>
      </p:pic>
      <p:sp>
        <p:nvSpPr>
          <p:cNvPr id="508" name="If we assume no prior, and independent &amp; normally distributed errors:"/>
          <p:cNvSpPr txBox="1"/>
          <p:nvPr/>
        </p:nvSpPr>
        <p:spPr>
          <a:xfrm>
            <a:off x="730459" y="2780495"/>
            <a:ext cx="13191846" cy="585112"/>
          </a:xfrm>
          <a:prstGeom prst="rect">
            <a:avLst/>
          </a:prstGeom>
          <a:solidFill>
            <a:srgbClr val="ED220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825500">
              <a:defRPr sz="3200">
                <a:solidFill>
                  <a:srgbClr val="FFFFFF"/>
                </a:solidFill>
                <a:latin typeface="Helvetica Neue Medium"/>
                <a:ea typeface="Helvetica Neue Medium"/>
                <a:cs typeface="Helvetica Neue Medium"/>
                <a:sym typeface="Helvetica Neue Medium"/>
              </a:defRPr>
            </a:lvl1pPr>
          </a:lstStyle>
          <a:p>
            <a:r>
              <a:t>If we assume no prior, and independent &amp; normally distributed errors: </a:t>
            </a:r>
          </a:p>
        </p:txBody>
      </p:sp>
      <p:pic>
        <p:nvPicPr>
          <p:cNvPr id="509" name="Image" descr="Image"/>
          <p:cNvPicPr>
            <a:picLocks noChangeAspect="1"/>
          </p:cNvPicPr>
          <p:nvPr/>
        </p:nvPicPr>
        <p:blipFill>
          <a:blip r:embed="rId12"/>
          <a:stretch>
            <a:fillRect/>
          </a:stretch>
        </p:blipFill>
        <p:spPr>
          <a:xfrm>
            <a:off x="2952036" y="10806498"/>
            <a:ext cx="2643188" cy="660798"/>
          </a:xfrm>
          <a:prstGeom prst="rect">
            <a:avLst/>
          </a:prstGeom>
          <a:ln w="12700">
            <a:miter lim="400000"/>
          </a:ln>
        </p:spPr>
      </p:pic>
      <p:sp>
        <p:nvSpPr>
          <p:cNvPr id="510" name="Maximum likelihood estimation (MLE) &amp; Last square error (LSE)"/>
          <p:cNvSpPr txBox="1"/>
          <p:nvPr/>
        </p:nvSpPr>
        <p:spPr>
          <a:xfrm>
            <a:off x="327313" y="131807"/>
            <a:ext cx="14606957" cy="6464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l" defTabSz="642937">
              <a:defRPr sz="3800" b="1">
                <a:solidFill>
                  <a:srgbClr val="C00000"/>
                </a:solidFill>
              </a:defRPr>
            </a:lvl1pPr>
          </a:lstStyle>
          <a:p>
            <a:r>
              <a:t>Maximum likelihood estimation (MLE) &amp; Last square error (LSE)</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Definition of Inference…"/>
          <p:cNvSpPr txBox="1"/>
          <p:nvPr/>
        </p:nvSpPr>
        <p:spPr>
          <a:xfrm>
            <a:off x="1126028" y="1901208"/>
            <a:ext cx="8751596" cy="7201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431800" indent="-431800" algn="l">
              <a:buSzPct val="40000"/>
              <a:buBlip>
                <a:blip r:embed="rId2"/>
              </a:buBlip>
              <a:defRPr sz="3400"/>
            </a:pPr>
            <a:r>
              <a:t>Definition of Inference</a:t>
            </a:r>
          </a:p>
          <a:p>
            <a:pPr marL="431800" indent="-431800" algn="l" defTabSz="642937">
              <a:buSzPct val="40000"/>
              <a:buBlip>
                <a:blip r:embed="rId2"/>
              </a:buBlip>
              <a:defRPr sz="3400"/>
            </a:pPr>
            <a:r>
              <a:t>Optimisation problems</a:t>
            </a:r>
          </a:p>
          <a:p>
            <a:pPr marL="431800" indent="-431800" algn="l" defTabSz="642937">
              <a:buSzPct val="40000"/>
              <a:buBlip>
                <a:blip r:embed="rId2"/>
              </a:buBlip>
              <a:defRPr sz="3400"/>
            </a:pPr>
            <a:r>
              <a:t>Identifiability (Sensitivity) Analysis</a:t>
            </a:r>
          </a:p>
          <a:p>
            <a:pPr marL="431800" indent="-431800" algn="l" defTabSz="642937">
              <a:buSzPct val="40000"/>
              <a:buBlip>
                <a:blip r:embed="rId2"/>
              </a:buBlip>
              <a:defRPr sz="3400"/>
            </a:pPr>
            <a:r>
              <a:t>Probability Distribution</a:t>
            </a:r>
          </a:p>
          <a:p>
            <a:pPr marL="431800" indent="-431800" algn="l" defTabSz="642937">
              <a:buSzPct val="40000"/>
              <a:buBlip>
                <a:blip r:embed="rId2"/>
              </a:buBlip>
              <a:defRPr sz="3400"/>
            </a:pPr>
            <a:r>
              <a:t>Bayesian inference</a:t>
            </a:r>
          </a:p>
          <a:p>
            <a:pPr marL="431800" indent="-431800" algn="l" defTabSz="642937">
              <a:buSzPct val="40000"/>
              <a:buBlip>
                <a:blip r:embed="rId2"/>
              </a:buBlip>
              <a:defRPr sz="3400"/>
            </a:pPr>
            <a:r>
              <a:t>Bayesian vs Frequentist</a:t>
            </a:r>
          </a:p>
          <a:p>
            <a:pPr marL="431800" indent="-431800" algn="l" defTabSz="642937">
              <a:buSzPct val="40000"/>
              <a:buBlip>
                <a:blip r:embed="rId2"/>
              </a:buBlip>
              <a:defRPr sz="3400"/>
            </a:pPr>
            <a:r>
              <a:t>State space modeling</a:t>
            </a:r>
          </a:p>
          <a:p>
            <a:pPr marL="431800" indent="-431800" algn="l" defTabSz="642937">
              <a:buSzPct val="40000"/>
              <a:buBlip>
                <a:blip r:embed="rId2"/>
              </a:buBlip>
              <a:defRPr sz="3400"/>
            </a:pPr>
            <a:r>
              <a:t>Monte Carlo simulations and MCMC</a:t>
            </a:r>
          </a:p>
          <a:p>
            <a:pPr marL="431800" indent="-431800" algn="l" defTabSz="642937">
              <a:buSzPct val="40000"/>
              <a:buBlip>
                <a:blip r:embed="rId2"/>
              </a:buBlip>
              <a:defRPr sz="3400"/>
            </a:pPr>
            <a:r>
              <a:t>Variational Inference (VI)</a:t>
            </a:r>
          </a:p>
          <a:p>
            <a:pPr marL="431800" indent="-431800" algn="l" defTabSz="642937">
              <a:buSzPct val="40000"/>
              <a:buBlip>
                <a:blip r:embed="rId2"/>
              </a:buBlip>
              <a:defRPr sz="3400"/>
            </a:pPr>
            <a:r>
              <a:t>Free energy from different perspectives</a:t>
            </a:r>
          </a:p>
          <a:p>
            <a:pPr marL="431800" indent="-431800" algn="l" defTabSz="642937">
              <a:buSzPct val="40000"/>
              <a:buBlip>
                <a:blip r:embed="rId2"/>
              </a:buBlip>
              <a:defRPr sz="3400"/>
            </a:pPr>
            <a:r>
              <a:t>Approximate Bayesian Computation (ABC)</a:t>
            </a:r>
          </a:p>
          <a:p>
            <a:pPr marL="431800" indent="-431800" algn="l" defTabSz="642937">
              <a:buSzPct val="40000"/>
              <a:buBlip>
                <a:blip r:embed="rId2"/>
              </a:buBlip>
              <a:defRPr sz="3400"/>
            </a:pPr>
            <a:r>
              <a:t>Simulation-based Inference (SBI) </a:t>
            </a:r>
          </a:p>
          <a:p>
            <a:pPr marL="431800" indent="-431800" algn="l" defTabSz="642937">
              <a:buSzPct val="40000"/>
              <a:buBlip>
                <a:blip r:embed="rId2"/>
              </a:buBlip>
              <a:defRPr sz="3400"/>
            </a:pPr>
            <a:r>
              <a:t>Applications on the data </a:t>
            </a:r>
          </a:p>
        </p:txBody>
      </p:sp>
      <p:sp>
        <p:nvSpPr>
          <p:cNvPr id="198" name="Content:"/>
          <p:cNvSpPr txBox="1"/>
          <p:nvPr/>
        </p:nvSpPr>
        <p:spPr>
          <a:xfrm>
            <a:off x="1097617" y="690849"/>
            <a:ext cx="2267358" cy="7463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400">
                <a:solidFill>
                  <a:schemeClr val="accent5">
                    <a:lumOff val="-29866"/>
                  </a:schemeClr>
                </a:solidFill>
              </a:defRPr>
            </a:lvl1pPr>
          </a:lstStyle>
          <a:p>
            <a:r>
              <a:t>Content:</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Latent space: (embedding space) is an abstract multi-dimensional space where represents the essential features or patterns of the…"/>
          <p:cNvSpPr txBox="1"/>
          <p:nvPr/>
        </p:nvSpPr>
        <p:spPr>
          <a:xfrm>
            <a:off x="470813" y="63010"/>
            <a:ext cx="22961855" cy="10568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lgn="l" defTabSz="642937">
              <a:defRPr sz="3600" b="1">
                <a:solidFill>
                  <a:srgbClr val="C00000"/>
                </a:solidFill>
              </a:defRPr>
            </a:pPr>
            <a:r>
              <a:t>Latent space: (embedding space) is </a:t>
            </a:r>
            <a:r>
              <a:rPr sz="2800" b="0">
                <a:solidFill>
                  <a:srgbClr val="000000"/>
                </a:solidFill>
              </a:rPr>
              <a:t>an abstract multi-dimensional space where represents the essential features or patterns of the </a:t>
            </a:r>
          </a:p>
          <a:p>
            <a:pPr algn="l" defTabSz="642937">
              <a:defRPr sz="3600" b="1">
                <a:solidFill>
                  <a:srgbClr val="C00000"/>
                </a:solidFill>
              </a:defRPr>
            </a:pPr>
            <a:r>
              <a:rPr sz="2800" b="0">
                <a:solidFill>
                  <a:srgbClr val="000000"/>
                </a:solidFill>
              </a:rPr>
              <a:t>original data (lower/higher dims).</a:t>
            </a:r>
          </a:p>
        </p:txBody>
      </p:sp>
      <p:pic>
        <p:nvPicPr>
          <p:cNvPr id="515" name="vq1.png" descr="vq1.png"/>
          <p:cNvPicPr>
            <a:picLocks noChangeAspect="1"/>
          </p:cNvPicPr>
          <p:nvPr/>
        </p:nvPicPr>
        <p:blipFill>
          <a:blip r:embed="rId3"/>
          <a:stretch>
            <a:fillRect/>
          </a:stretch>
        </p:blipFill>
        <p:spPr>
          <a:xfrm>
            <a:off x="12026117" y="873128"/>
            <a:ext cx="9723433" cy="5491292"/>
          </a:xfrm>
          <a:prstGeom prst="rect">
            <a:avLst/>
          </a:prstGeom>
          <a:ln w="12700">
            <a:miter lim="400000"/>
          </a:ln>
        </p:spPr>
      </p:pic>
      <p:grpSp>
        <p:nvGrpSpPr>
          <p:cNvPr id="518" name="Group"/>
          <p:cNvGrpSpPr/>
          <p:nvPr/>
        </p:nvGrpSpPr>
        <p:grpSpPr>
          <a:xfrm>
            <a:off x="211906" y="6628113"/>
            <a:ext cx="22752145" cy="6916020"/>
            <a:chOff x="0" y="0"/>
            <a:chExt cx="22752144" cy="6916018"/>
          </a:xfrm>
        </p:grpSpPr>
        <p:pic>
          <p:nvPicPr>
            <p:cNvPr id="516" name="platos-cave-painting-30.jpg" descr="platos-cave-painting-30.jpg"/>
            <p:cNvPicPr>
              <a:picLocks noChangeAspect="1"/>
            </p:cNvPicPr>
            <p:nvPr/>
          </p:nvPicPr>
          <p:blipFill>
            <a:blip r:embed="rId4"/>
            <a:stretch>
              <a:fillRect/>
            </a:stretch>
          </p:blipFill>
          <p:spPr>
            <a:xfrm>
              <a:off x="10599710" y="0"/>
              <a:ext cx="12152435" cy="6916019"/>
            </a:xfrm>
            <a:prstGeom prst="rect">
              <a:avLst/>
            </a:prstGeom>
            <a:ln w="12700" cap="flat">
              <a:noFill/>
              <a:miter lim="400000"/>
            </a:ln>
            <a:effectLst/>
          </p:spPr>
        </p:pic>
        <p:sp>
          <p:nvSpPr>
            <p:cNvPr id="517" name="Plato’s Allegory of Caves…"/>
            <p:cNvSpPr txBox="1"/>
            <p:nvPr/>
          </p:nvSpPr>
          <p:spPr>
            <a:xfrm>
              <a:off x="0" y="660169"/>
              <a:ext cx="9723433" cy="60716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spAutoFit/>
            </a:bodyPr>
            <a:lstStyle/>
            <a:p>
              <a:pPr algn="l" defTabSz="457200">
                <a:spcBef>
                  <a:spcPts val="1600"/>
                </a:spcBef>
                <a:defRPr sz="3200" b="1">
                  <a:solidFill>
                    <a:srgbClr val="000000"/>
                  </a:solidFill>
                  <a:latin typeface="Times Roman"/>
                  <a:ea typeface="Times Roman"/>
                  <a:cs typeface="Times Roman"/>
                  <a:sym typeface="Times Roman"/>
                </a:defRPr>
              </a:pPr>
              <a:r>
                <a:t>Plato’s Allegory of Caves</a:t>
              </a:r>
            </a:p>
            <a:p>
              <a:pPr algn="l" defTabSz="457200">
                <a:defRPr sz="3200">
                  <a:solidFill>
                    <a:srgbClr val="000000"/>
                  </a:solidFill>
                  <a:latin typeface="Times Roman"/>
                  <a:ea typeface="Times Roman"/>
                  <a:cs typeface="Times Roman"/>
                  <a:sym typeface="Times Roman"/>
                </a:defRPr>
              </a:pPr>
              <a:r>
                <a:t>In the allegory of "The Cave", Plato describes a group of people who have lived chained to the wall of a cave all their lives, facing a blank wall. </a:t>
              </a:r>
            </a:p>
            <a:p>
              <a:pPr algn="l" defTabSz="457200">
                <a:defRPr sz="3200">
                  <a:solidFill>
                    <a:srgbClr val="000000"/>
                  </a:solidFill>
                  <a:latin typeface="Times Roman"/>
                  <a:ea typeface="Times Roman"/>
                  <a:cs typeface="Times Roman"/>
                  <a:sym typeface="Times Roman"/>
                </a:defRPr>
              </a:pPr>
              <a:endParaRPr/>
            </a:p>
            <a:p>
              <a:pPr algn="l" defTabSz="457200">
                <a:defRPr sz="3200">
                  <a:solidFill>
                    <a:srgbClr val="000000"/>
                  </a:solidFill>
                  <a:latin typeface="Times Roman"/>
                  <a:ea typeface="Times Roman"/>
                  <a:cs typeface="Times Roman"/>
                  <a:sym typeface="Times Roman"/>
                </a:defRPr>
              </a:pPr>
              <a:r>
                <a:t>The people watch shadows projected on the wall from objects passing in front of a fire behind them and give names to these shadows.</a:t>
              </a:r>
            </a:p>
            <a:p>
              <a:pPr algn="l" defTabSz="457200">
                <a:defRPr sz="3200">
                  <a:solidFill>
                    <a:srgbClr val="000000"/>
                  </a:solidFill>
                  <a:latin typeface="Times Roman"/>
                  <a:ea typeface="Times Roman"/>
                  <a:cs typeface="Times Roman"/>
                  <a:sym typeface="Times Roman"/>
                </a:defRPr>
              </a:pPr>
              <a:endParaRPr/>
            </a:p>
            <a:p>
              <a:pPr algn="l" defTabSz="457200">
                <a:defRPr sz="3200">
                  <a:solidFill>
                    <a:srgbClr val="000000"/>
                  </a:solidFill>
                  <a:latin typeface="Times Roman"/>
                  <a:ea typeface="Times Roman"/>
                  <a:cs typeface="Times Roman"/>
                  <a:sym typeface="Times Roman"/>
                </a:defRPr>
              </a:pPr>
              <a:r>
                <a:t>The shadows are the prisoners' (fragment of) reality, </a:t>
              </a:r>
            </a:p>
            <a:p>
              <a:pPr algn="l" defTabSz="457200">
                <a:defRPr sz="3200">
                  <a:solidFill>
                    <a:srgbClr val="000000"/>
                  </a:solidFill>
                  <a:latin typeface="Times Roman"/>
                  <a:ea typeface="Times Roman"/>
                  <a:cs typeface="Times Roman"/>
                  <a:sym typeface="Times Roman"/>
                </a:defRPr>
              </a:pPr>
              <a:r>
                <a:t>but are not accurate representations of the real world?!</a:t>
              </a:r>
            </a:p>
          </p:txBody>
        </p:sp>
      </p:grpSp>
      <p:sp>
        <p:nvSpPr>
          <p:cNvPr id="519" name="Lower dimension (Autoencoders for big data)…"/>
          <p:cNvSpPr txBox="1"/>
          <p:nvPr/>
        </p:nvSpPr>
        <p:spPr>
          <a:xfrm>
            <a:off x="505431" y="1594721"/>
            <a:ext cx="9198992" cy="2834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355600" indent="-355600" algn="l" defTabSz="642937">
              <a:buSzPct val="40000"/>
              <a:buBlip>
                <a:blip r:embed="rId5"/>
              </a:buBlip>
              <a:defRPr sz="3000">
                <a:solidFill>
                  <a:srgbClr val="000000"/>
                </a:solidFill>
              </a:defRPr>
            </a:pPr>
            <a:r>
              <a:t>Lower dimension (Autoencoders for big data)</a:t>
            </a:r>
          </a:p>
          <a:p>
            <a:pPr algn="l" defTabSz="642937">
              <a:defRPr sz="3000">
                <a:solidFill>
                  <a:srgbClr val="C00000"/>
                </a:solidFill>
              </a:defRPr>
            </a:pPr>
            <a:endParaRPr>
              <a:solidFill>
                <a:srgbClr val="000000"/>
              </a:solidFill>
            </a:endParaRPr>
          </a:p>
          <a:p>
            <a:pPr marL="355600" indent="-355600" algn="l" defTabSz="642937">
              <a:buSzPct val="40000"/>
              <a:buBlip>
                <a:blip r:embed="rId5"/>
              </a:buBlip>
              <a:defRPr sz="3000">
                <a:solidFill>
                  <a:srgbClr val="C00000"/>
                </a:solidFill>
              </a:defRPr>
            </a:pPr>
            <a:r>
              <a:rPr>
                <a:solidFill>
                  <a:srgbClr val="000000"/>
                </a:solidFill>
              </a:rPr>
              <a:t>Higher dimension (Nonlinear State space modeling)</a:t>
            </a:r>
          </a:p>
          <a:p>
            <a:pPr marL="355600" indent="-355600" algn="l" defTabSz="642937">
              <a:buSzPct val="40000"/>
              <a:buBlip>
                <a:blip r:embed="rId5"/>
              </a:buBlip>
              <a:defRPr sz="3000">
                <a:solidFill>
                  <a:srgbClr val="C00000"/>
                </a:solidFill>
              </a:defRPr>
            </a:pPr>
            <a:endParaRPr>
              <a:solidFill>
                <a:srgbClr val="000000"/>
              </a:solidFill>
            </a:endParaRPr>
          </a:p>
          <a:p>
            <a:pPr marL="355600" indent="-355600" algn="l" defTabSz="642937">
              <a:buSzPct val="40000"/>
              <a:buBlip>
                <a:blip r:embed="rId5"/>
              </a:buBlip>
              <a:defRPr sz="3000">
                <a:solidFill>
                  <a:srgbClr val="C00000"/>
                </a:solidFill>
              </a:defRPr>
            </a:pPr>
            <a:r>
              <a:rPr>
                <a:solidFill>
                  <a:srgbClr val="000000"/>
                </a:solidFill>
              </a:rPr>
              <a:t>Generative models (generate data)</a:t>
            </a:r>
          </a:p>
        </p:txBody>
      </p:sp>
      <p:sp>
        <p:nvSpPr>
          <p:cNvPr id="520" name="NOT directly empirically measurable"/>
          <p:cNvSpPr txBox="1"/>
          <p:nvPr/>
        </p:nvSpPr>
        <p:spPr>
          <a:xfrm>
            <a:off x="504471" y="4558549"/>
            <a:ext cx="7004000" cy="585112"/>
          </a:xfrm>
          <a:prstGeom prst="rect">
            <a:avLst/>
          </a:prstGeom>
          <a:solidFill>
            <a:srgbClr val="ED220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825500">
              <a:defRPr sz="3200">
                <a:solidFill>
                  <a:srgbClr val="FFFFFF"/>
                </a:solidFill>
                <a:latin typeface="Helvetica Neue Medium"/>
                <a:ea typeface="Helvetica Neue Medium"/>
                <a:cs typeface="Helvetica Neue Medium"/>
                <a:sym typeface="Helvetica Neue Medium"/>
              </a:defRPr>
            </a:lvl1pPr>
          </a:lstStyle>
          <a:p>
            <a:r>
              <a:t>NOT directly empirically measurable </a:t>
            </a:r>
          </a:p>
        </p:txBody>
      </p:sp>
      <p:sp>
        <p:nvSpPr>
          <p:cNvPr id="521" name="To understand and perceive the higher levels of reality"/>
          <p:cNvSpPr txBox="1"/>
          <p:nvPr/>
        </p:nvSpPr>
        <p:spPr>
          <a:xfrm>
            <a:off x="13476245" y="7050553"/>
            <a:ext cx="6192615"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2200">
                <a:solidFill>
                  <a:srgbClr val="000000"/>
                </a:solidFill>
                <a:latin typeface="Times Roman"/>
                <a:ea typeface="Times Roman"/>
                <a:cs typeface="Times Roman"/>
                <a:sym typeface="Times Roman"/>
              </a:defRPr>
            </a:lvl1pPr>
          </a:lstStyle>
          <a:p>
            <a:r>
              <a:t>To understand and perceive the higher levels of reality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518"/>
                                        </p:tgtEl>
                                        <p:attrNameLst>
                                          <p:attrName>style.visibility</p:attrName>
                                        </p:attrNameLst>
                                      </p:cBhvr>
                                      <p:to>
                                        <p:strVal val="visible"/>
                                      </p:to>
                                    </p:set>
                                    <p:animEffect transition="in" filter="wipe(left)">
                                      <p:cBhvr>
                                        <p:cTn id="7" dur="700"/>
                                        <p:tgtEl>
                                          <p:spTgt spid="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 grpId="1"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 name="Image" descr="Image"/>
          <p:cNvPicPr>
            <a:picLocks noChangeAspect="1"/>
          </p:cNvPicPr>
          <p:nvPr/>
        </p:nvPicPr>
        <p:blipFill>
          <a:blip r:embed="rId2"/>
          <a:stretch>
            <a:fillRect/>
          </a:stretch>
        </p:blipFill>
        <p:spPr>
          <a:xfrm>
            <a:off x="329324" y="953754"/>
            <a:ext cx="10301198" cy="1566013"/>
          </a:xfrm>
          <a:prstGeom prst="rect">
            <a:avLst/>
          </a:prstGeom>
          <a:ln w="12700">
            <a:miter lim="400000"/>
          </a:ln>
        </p:spPr>
      </p:pic>
      <p:pic>
        <p:nvPicPr>
          <p:cNvPr id="526" name="Image" descr="Image"/>
          <p:cNvPicPr>
            <a:picLocks noChangeAspect="1"/>
          </p:cNvPicPr>
          <p:nvPr/>
        </p:nvPicPr>
        <p:blipFill>
          <a:blip r:embed="rId3"/>
          <a:stretch>
            <a:fillRect/>
          </a:stretch>
        </p:blipFill>
        <p:spPr>
          <a:xfrm>
            <a:off x="6295619" y="1922641"/>
            <a:ext cx="4963887" cy="380538"/>
          </a:xfrm>
          <a:prstGeom prst="rect">
            <a:avLst/>
          </a:prstGeom>
          <a:ln w="12700">
            <a:miter lim="400000"/>
          </a:ln>
        </p:spPr>
      </p:pic>
      <p:sp>
        <p:nvSpPr>
          <p:cNvPr id="527" name="State space modeling"/>
          <p:cNvSpPr txBox="1"/>
          <p:nvPr/>
        </p:nvSpPr>
        <p:spPr>
          <a:xfrm>
            <a:off x="584907" y="117619"/>
            <a:ext cx="5083328" cy="6464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l" defTabSz="642937">
              <a:defRPr sz="3800" b="1">
                <a:solidFill>
                  <a:srgbClr val="C00000"/>
                </a:solidFill>
              </a:defRPr>
            </a:lvl1pPr>
          </a:lstStyle>
          <a:p>
            <a:r>
              <a:t>State space modeling</a:t>
            </a:r>
          </a:p>
        </p:txBody>
      </p:sp>
      <p:sp>
        <p:nvSpPr>
          <p:cNvPr id="528" name="f: neural mass models…"/>
          <p:cNvSpPr txBox="1"/>
          <p:nvPr/>
        </p:nvSpPr>
        <p:spPr>
          <a:xfrm>
            <a:off x="9029429" y="2474607"/>
            <a:ext cx="3106827" cy="8296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r>
              <a:t>f: neural mass models</a:t>
            </a:r>
          </a:p>
          <a:p>
            <a:pPr algn="l"/>
            <a:r>
              <a:t>h: lead field matrix </a:t>
            </a:r>
          </a:p>
        </p:txBody>
      </p:sp>
      <p:sp>
        <p:nvSpPr>
          <p:cNvPr id="529" name="y"/>
          <p:cNvSpPr txBox="1"/>
          <p:nvPr/>
        </p:nvSpPr>
        <p:spPr>
          <a:xfrm>
            <a:off x="4926170" y="9898198"/>
            <a:ext cx="266701"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5">
                    <a:lumOff val="-29866"/>
                  </a:schemeClr>
                </a:solidFill>
              </a:defRPr>
            </a:lvl1pPr>
          </a:lstStyle>
          <a:p>
            <a:r>
              <a:t>y</a:t>
            </a:r>
          </a:p>
        </p:txBody>
      </p:sp>
      <p:sp>
        <p:nvSpPr>
          <p:cNvPr id="530" name="x"/>
          <p:cNvSpPr txBox="1"/>
          <p:nvPr/>
        </p:nvSpPr>
        <p:spPr>
          <a:xfrm>
            <a:off x="4491271" y="8775724"/>
            <a:ext cx="272187"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5">
                    <a:lumOff val="-29866"/>
                  </a:schemeClr>
                </a:solidFill>
              </a:defRPr>
            </a:lvl1pPr>
          </a:lstStyle>
          <a:p>
            <a:r>
              <a:t>x</a:t>
            </a:r>
          </a:p>
        </p:txBody>
      </p:sp>
      <p:pic>
        <p:nvPicPr>
          <p:cNvPr id="531" name="Image" descr="Image"/>
          <p:cNvPicPr>
            <a:picLocks noChangeAspect="1"/>
          </p:cNvPicPr>
          <p:nvPr/>
        </p:nvPicPr>
        <p:blipFill>
          <a:blip r:embed="rId4"/>
          <a:stretch>
            <a:fillRect/>
          </a:stretch>
        </p:blipFill>
        <p:spPr>
          <a:xfrm>
            <a:off x="516238" y="7685771"/>
            <a:ext cx="8955548" cy="3268985"/>
          </a:xfrm>
          <a:prstGeom prst="rect">
            <a:avLst/>
          </a:prstGeom>
          <a:ln w="12700">
            <a:miter lim="400000"/>
          </a:ln>
        </p:spPr>
      </p:pic>
      <p:pic>
        <p:nvPicPr>
          <p:cNvPr id="532" name="Image" descr="Image"/>
          <p:cNvPicPr>
            <a:picLocks noChangeAspect="1"/>
          </p:cNvPicPr>
          <p:nvPr/>
        </p:nvPicPr>
        <p:blipFill>
          <a:blip r:embed="rId5"/>
          <a:stretch>
            <a:fillRect/>
          </a:stretch>
        </p:blipFill>
        <p:spPr>
          <a:xfrm>
            <a:off x="731425" y="10403053"/>
            <a:ext cx="8656191" cy="3268985"/>
          </a:xfrm>
          <a:prstGeom prst="rect">
            <a:avLst/>
          </a:prstGeom>
          <a:ln w="12700">
            <a:miter lim="400000"/>
          </a:ln>
        </p:spPr>
      </p:pic>
      <p:sp>
        <p:nvSpPr>
          <p:cNvPr id="533" name="HZ"/>
          <p:cNvSpPr txBox="1"/>
          <p:nvPr/>
        </p:nvSpPr>
        <p:spPr>
          <a:xfrm>
            <a:off x="2679781" y="7491295"/>
            <a:ext cx="520600"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5">
                    <a:lumOff val="-29866"/>
                  </a:schemeClr>
                </a:solidFill>
              </a:defRPr>
            </a:lvl1pPr>
          </a:lstStyle>
          <a:p>
            <a:r>
              <a:t>HZ</a:t>
            </a:r>
          </a:p>
        </p:txBody>
      </p:sp>
      <p:sp>
        <p:nvSpPr>
          <p:cNvPr id="534" name="PZ (low-coupling)"/>
          <p:cNvSpPr txBox="1"/>
          <p:nvPr/>
        </p:nvSpPr>
        <p:spPr>
          <a:xfrm>
            <a:off x="6104708" y="7491295"/>
            <a:ext cx="2501494"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5">
                    <a:lumOff val="-29866"/>
                  </a:schemeClr>
                </a:solidFill>
              </a:defRPr>
            </a:lvl1pPr>
          </a:lstStyle>
          <a:p>
            <a:r>
              <a:t>PZ (low-coupling)</a:t>
            </a:r>
          </a:p>
        </p:txBody>
      </p:sp>
      <p:sp>
        <p:nvSpPr>
          <p:cNvPr id="535" name="EZ"/>
          <p:cNvSpPr txBox="1"/>
          <p:nvPr/>
        </p:nvSpPr>
        <p:spPr>
          <a:xfrm>
            <a:off x="7112072" y="10294170"/>
            <a:ext cx="486766"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5">
                    <a:lumOff val="-29866"/>
                  </a:schemeClr>
                </a:solidFill>
              </a:defRPr>
            </a:lvl1pPr>
          </a:lstStyle>
          <a:p>
            <a:r>
              <a:t>EZ</a:t>
            </a:r>
          </a:p>
        </p:txBody>
      </p:sp>
      <p:sp>
        <p:nvSpPr>
          <p:cNvPr id="536" name="PZ (strong-coupling)"/>
          <p:cNvSpPr txBox="1"/>
          <p:nvPr/>
        </p:nvSpPr>
        <p:spPr>
          <a:xfrm>
            <a:off x="1680752" y="10294170"/>
            <a:ext cx="2891638"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5">
                    <a:lumOff val="-29866"/>
                  </a:schemeClr>
                </a:solidFill>
              </a:defRPr>
            </a:lvl1pPr>
          </a:lstStyle>
          <a:p>
            <a:r>
              <a:t>PZ (strong-coupling)</a:t>
            </a:r>
          </a:p>
        </p:txBody>
      </p:sp>
      <p:sp>
        <p:nvSpPr>
          <p:cNvPr id="537" name="observed y"/>
          <p:cNvSpPr txBox="1"/>
          <p:nvPr/>
        </p:nvSpPr>
        <p:spPr>
          <a:xfrm>
            <a:off x="4248752" y="2658757"/>
            <a:ext cx="1621537"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5">
                    <a:lumOff val="-29866"/>
                  </a:schemeClr>
                </a:solidFill>
              </a:defRPr>
            </a:lvl1pPr>
          </a:lstStyle>
          <a:p>
            <a:r>
              <a:t>observed y</a:t>
            </a:r>
          </a:p>
        </p:txBody>
      </p:sp>
      <p:pic>
        <p:nvPicPr>
          <p:cNvPr id="538" name="9780826136930_fig1_2.png" descr="9780826136930_fig1_2.png"/>
          <p:cNvPicPr>
            <a:picLocks noChangeAspect="1"/>
          </p:cNvPicPr>
          <p:nvPr/>
        </p:nvPicPr>
        <p:blipFill>
          <a:blip r:embed="rId6"/>
          <a:stretch>
            <a:fillRect/>
          </a:stretch>
        </p:blipFill>
        <p:spPr>
          <a:xfrm>
            <a:off x="1845382" y="3132197"/>
            <a:ext cx="6428276" cy="4075817"/>
          </a:xfrm>
          <a:prstGeom prst="rect">
            <a:avLst/>
          </a:prstGeom>
          <a:ln w="12700">
            <a:miter lim="400000"/>
          </a:ln>
        </p:spPr>
      </p:pic>
      <p:grpSp>
        <p:nvGrpSpPr>
          <p:cNvPr id="545" name="Group"/>
          <p:cNvGrpSpPr/>
          <p:nvPr/>
        </p:nvGrpSpPr>
        <p:grpSpPr>
          <a:xfrm>
            <a:off x="12815827" y="185659"/>
            <a:ext cx="11431295" cy="13535090"/>
            <a:chOff x="0" y="0"/>
            <a:chExt cx="11431294" cy="13535088"/>
          </a:xfrm>
        </p:grpSpPr>
        <p:grpSp>
          <p:nvGrpSpPr>
            <p:cNvPr id="543" name="Group"/>
            <p:cNvGrpSpPr/>
            <p:nvPr/>
          </p:nvGrpSpPr>
          <p:grpSpPr>
            <a:xfrm>
              <a:off x="0" y="0"/>
              <a:ext cx="11400643" cy="13535089"/>
              <a:chOff x="0" y="0"/>
              <a:chExt cx="11400642" cy="13535089"/>
            </a:xfrm>
          </p:grpSpPr>
          <p:grpSp>
            <p:nvGrpSpPr>
              <p:cNvPr id="541" name="Group"/>
              <p:cNvGrpSpPr/>
              <p:nvPr/>
            </p:nvGrpSpPr>
            <p:grpSpPr>
              <a:xfrm>
                <a:off x="0" y="6522440"/>
                <a:ext cx="10301288" cy="7012650"/>
                <a:chOff x="0" y="0"/>
                <a:chExt cx="10301287" cy="7012648"/>
              </a:xfrm>
            </p:grpSpPr>
            <p:pic>
              <p:nvPicPr>
                <p:cNvPr id="539" name="DqHO43BX0AA6RPS.jpg" descr="DqHO43BX0AA6RPS.jpg"/>
                <p:cNvPicPr>
                  <a:picLocks noChangeAspect="1"/>
                </p:cNvPicPr>
                <p:nvPr/>
              </p:nvPicPr>
              <p:blipFill>
                <a:blip r:embed="rId7"/>
                <a:stretch>
                  <a:fillRect/>
                </a:stretch>
              </p:blipFill>
              <p:spPr>
                <a:xfrm>
                  <a:off x="0" y="0"/>
                  <a:ext cx="10301288" cy="6777437"/>
                </a:xfrm>
                <a:prstGeom prst="rect">
                  <a:avLst/>
                </a:prstGeom>
                <a:ln w="12700" cap="flat">
                  <a:noFill/>
                  <a:miter lim="400000"/>
                </a:ln>
                <a:effectLst/>
              </p:spPr>
            </p:pic>
            <p:pic>
              <p:nvPicPr>
                <p:cNvPr id="540" name="Image" descr="Image"/>
                <p:cNvPicPr>
                  <a:picLocks noChangeAspect="1"/>
                </p:cNvPicPr>
                <p:nvPr/>
              </p:nvPicPr>
              <p:blipFill>
                <a:blip r:embed="rId8"/>
                <a:stretch>
                  <a:fillRect/>
                </a:stretch>
              </p:blipFill>
              <p:spPr>
                <a:xfrm>
                  <a:off x="2137691" y="5910768"/>
                  <a:ext cx="6025906" cy="1101881"/>
                </a:xfrm>
                <a:prstGeom prst="rect">
                  <a:avLst/>
                </a:prstGeom>
                <a:ln w="12700" cap="flat">
                  <a:noFill/>
                  <a:miter lim="400000"/>
                </a:ln>
                <a:effectLst/>
              </p:spPr>
            </p:pic>
          </p:grpSp>
          <p:pic>
            <p:nvPicPr>
              <p:cNvPr id="542" name="fnhum-16-940842-g001.jpg" descr="fnhum-16-940842-g001.jpg"/>
              <p:cNvPicPr>
                <a:picLocks noChangeAspect="1"/>
              </p:cNvPicPr>
              <p:nvPr/>
            </p:nvPicPr>
            <p:blipFill>
              <a:blip r:embed="rId9"/>
              <a:srcRect t="11907" r="22778" b="11907"/>
              <a:stretch>
                <a:fillRect/>
              </a:stretch>
            </p:blipFill>
            <p:spPr>
              <a:xfrm>
                <a:off x="240805" y="0"/>
                <a:ext cx="11159838" cy="6380056"/>
              </a:xfrm>
              <a:prstGeom prst="rect">
                <a:avLst/>
              </a:prstGeom>
              <a:ln w="12700" cap="flat">
                <a:noFill/>
                <a:miter lim="400000"/>
              </a:ln>
              <a:effectLst/>
            </p:spPr>
          </p:pic>
        </p:grpSp>
        <p:sp>
          <p:nvSpPr>
            <p:cNvPr id="544" name="Dynamical Causal Modeling…"/>
            <p:cNvSpPr txBox="1"/>
            <p:nvPr/>
          </p:nvSpPr>
          <p:spPr>
            <a:xfrm>
              <a:off x="5517605" y="851112"/>
              <a:ext cx="5913690" cy="9819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defRPr sz="3000">
                  <a:solidFill>
                    <a:schemeClr val="accent5">
                      <a:lumOff val="-29866"/>
                    </a:schemeClr>
                  </a:solidFill>
                </a:defRPr>
              </a:pPr>
              <a:r>
                <a:rPr dirty="0"/>
                <a:t>Dynamical Causal Modeling</a:t>
              </a:r>
            </a:p>
            <a:p>
              <a:pPr>
                <a:defRPr sz="3000">
                  <a:solidFill>
                    <a:schemeClr val="accent5">
                      <a:lumOff val="-29866"/>
                    </a:schemeClr>
                  </a:solidFill>
                </a:defRPr>
              </a:pPr>
              <a:r>
                <a:rPr dirty="0"/>
                <a:t>(DCM)</a:t>
              </a:r>
            </a:p>
            <a:p>
              <a:pPr>
                <a:defRPr sz="3000">
                  <a:solidFill>
                    <a:schemeClr val="accent5">
                      <a:lumOff val="-29866"/>
                    </a:schemeClr>
                  </a:solidFill>
                </a:defRPr>
              </a:pPr>
              <a:endParaRPr dirty="0"/>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545"/>
                                        </p:tgtEl>
                                        <p:attrNameLst>
                                          <p:attrName>style.visibility</p:attrName>
                                        </p:attrNameLst>
                                      </p:cBhvr>
                                      <p:to>
                                        <p:strVal val="visible"/>
                                      </p:to>
                                    </p:set>
                                    <p:animEffect transition="in" filter="wipe(left)">
                                      <p:cBhvr>
                                        <p:cTn id="7" dur="300"/>
                                        <p:tgtEl>
                                          <p:spTgt spid="5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 grpId="1"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 name="How to make inference?"/>
          <p:cNvSpPr txBox="1"/>
          <p:nvPr/>
        </p:nvSpPr>
        <p:spPr>
          <a:xfrm>
            <a:off x="5867276" y="5570754"/>
            <a:ext cx="11712550" cy="13417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400"/>
            </a:lvl1pPr>
          </a:lstStyle>
          <a:p>
            <a:r>
              <a:t>How to make inference?</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Probabilistic Programming Language (PPLs)"/>
          <p:cNvSpPr txBox="1"/>
          <p:nvPr/>
        </p:nvSpPr>
        <p:spPr>
          <a:xfrm>
            <a:off x="440700" y="190711"/>
            <a:ext cx="9840062" cy="621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l" defTabSz="642937">
              <a:defRPr sz="3600" b="1">
                <a:solidFill>
                  <a:schemeClr val="accent5">
                    <a:lumOff val="-29866"/>
                  </a:schemeClr>
                </a:solidFill>
              </a:defRPr>
            </a:lvl1pPr>
          </a:lstStyle>
          <a:p>
            <a:r>
              <a:t>Probabilistic Programming Language (PPLs) </a:t>
            </a:r>
          </a:p>
        </p:txBody>
      </p:sp>
      <p:pic>
        <p:nvPicPr>
          <p:cNvPr id="550" name="Image" descr="Image"/>
          <p:cNvPicPr>
            <a:picLocks noChangeAspect="1"/>
          </p:cNvPicPr>
          <p:nvPr/>
        </p:nvPicPr>
        <p:blipFill>
          <a:blip r:embed="rId3"/>
          <a:stretch>
            <a:fillRect/>
          </a:stretch>
        </p:blipFill>
        <p:spPr>
          <a:xfrm>
            <a:off x="1533815" y="9942489"/>
            <a:ext cx="3385470" cy="3400584"/>
          </a:xfrm>
          <a:prstGeom prst="rect">
            <a:avLst/>
          </a:prstGeom>
          <a:ln w="12700">
            <a:miter lim="400000"/>
          </a:ln>
        </p:spPr>
      </p:pic>
      <p:pic>
        <p:nvPicPr>
          <p:cNvPr id="551" name="Image" descr="Image"/>
          <p:cNvPicPr>
            <a:picLocks noChangeAspect="1"/>
          </p:cNvPicPr>
          <p:nvPr/>
        </p:nvPicPr>
        <p:blipFill>
          <a:blip r:embed="rId4"/>
          <a:stretch>
            <a:fillRect/>
          </a:stretch>
        </p:blipFill>
        <p:spPr>
          <a:xfrm>
            <a:off x="5693321" y="9942489"/>
            <a:ext cx="4466950" cy="2510734"/>
          </a:xfrm>
          <a:prstGeom prst="rect">
            <a:avLst/>
          </a:prstGeom>
          <a:ln w="12700">
            <a:miter lim="400000"/>
          </a:ln>
        </p:spPr>
      </p:pic>
      <p:pic>
        <p:nvPicPr>
          <p:cNvPr id="552" name="images.png" descr="images.png"/>
          <p:cNvPicPr>
            <a:picLocks noChangeAspect="1"/>
          </p:cNvPicPr>
          <p:nvPr/>
        </p:nvPicPr>
        <p:blipFill>
          <a:blip r:embed="rId5"/>
          <a:stretch>
            <a:fillRect/>
          </a:stretch>
        </p:blipFill>
        <p:spPr>
          <a:xfrm>
            <a:off x="10756507" y="9942489"/>
            <a:ext cx="3057137" cy="3621073"/>
          </a:xfrm>
          <a:prstGeom prst="rect">
            <a:avLst/>
          </a:prstGeom>
          <a:ln w="12700">
            <a:miter lim="400000"/>
          </a:ln>
        </p:spPr>
      </p:pic>
      <p:pic>
        <p:nvPicPr>
          <p:cNvPr id="553" name="images.jpg" descr="images.jpg"/>
          <p:cNvPicPr>
            <a:picLocks noChangeAspect="1"/>
          </p:cNvPicPr>
          <p:nvPr/>
        </p:nvPicPr>
        <p:blipFill>
          <a:blip r:embed="rId6"/>
          <a:stretch>
            <a:fillRect/>
          </a:stretch>
        </p:blipFill>
        <p:spPr>
          <a:xfrm>
            <a:off x="15131336" y="9832244"/>
            <a:ext cx="2964025" cy="3621073"/>
          </a:xfrm>
          <a:prstGeom prst="rect">
            <a:avLst/>
          </a:prstGeom>
          <a:ln w="12700">
            <a:miter lim="400000"/>
          </a:ln>
        </p:spPr>
      </p:pic>
      <p:pic>
        <p:nvPicPr>
          <p:cNvPr id="554" name="PP-Figure.002-a4b8991929205945dbc850ce4dafc845-1.png" descr="PP-Figure.002-a4b8991929205945dbc850ce4dafc845-1.png"/>
          <p:cNvPicPr>
            <a:picLocks noChangeAspect="1"/>
          </p:cNvPicPr>
          <p:nvPr/>
        </p:nvPicPr>
        <p:blipFill>
          <a:blip r:embed="rId7"/>
          <a:srcRect l="11553" r="11553"/>
          <a:stretch>
            <a:fillRect/>
          </a:stretch>
        </p:blipFill>
        <p:spPr>
          <a:xfrm>
            <a:off x="15994794" y="-229908"/>
            <a:ext cx="4706120" cy="4590320"/>
          </a:xfrm>
          <a:prstGeom prst="rect">
            <a:avLst/>
          </a:prstGeom>
          <a:ln w="12700">
            <a:miter lim="400000"/>
          </a:ln>
        </p:spPr>
      </p:pic>
      <p:sp>
        <p:nvSpPr>
          <p:cNvPr id="555" name="Full Bayesian statistical inference with MCMC sampling (NUTS, HMC)…"/>
          <p:cNvSpPr txBox="1"/>
          <p:nvPr/>
        </p:nvSpPr>
        <p:spPr>
          <a:xfrm>
            <a:off x="495084" y="7288570"/>
            <a:ext cx="11658296" cy="15135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marL="228600" indent="-228600" algn="l" defTabSz="457200">
              <a:lnSpc>
                <a:spcPct val="117999"/>
              </a:lnSpc>
              <a:buSzPct val="100000"/>
              <a:buChar char="•"/>
              <a:defRPr sz="2800">
                <a:solidFill>
                  <a:srgbClr val="000000"/>
                </a:solidFill>
              </a:defRPr>
            </a:pPr>
            <a:r>
              <a:t>   Full Bayesian statistical inference with MCMC sampling (NUTS, HMC)</a:t>
            </a:r>
          </a:p>
          <a:p>
            <a:pPr marL="228600" indent="-228600" algn="l" defTabSz="457200">
              <a:lnSpc>
                <a:spcPct val="117999"/>
              </a:lnSpc>
              <a:buSzPct val="100000"/>
              <a:buChar char="•"/>
              <a:defRPr sz="2800">
                <a:solidFill>
                  <a:srgbClr val="000000"/>
                </a:solidFill>
              </a:defRPr>
            </a:pPr>
            <a:r>
              <a:t>   Approximate Bayesian inference with variational inference (ADVI)</a:t>
            </a:r>
          </a:p>
          <a:p>
            <a:pPr marL="228600" indent="-228600" algn="l" defTabSz="457200">
              <a:lnSpc>
                <a:spcPct val="117999"/>
              </a:lnSpc>
              <a:buSzPct val="100000"/>
              <a:buChar char="•"/>
              <a:defRPr sz="2800">
                <a:solidFill>
                  <a:srgbClr val="000000"/>
                </a:solidFill>
              </a:defRPr>
            </a:pPr>
            <a:r>
              <a:t>   Penalized maximum likelihood estimation with optimization (L-BFGS)</a:t>
            </a:r>
          </a:p>
        </p:txBody>
      </p:sp>
      <p:pic>
        <p:nvPicPr>
          <p:cNvPr id="556" name="Image" descr="Image"/>
          <p:cNvPicPr>
            <a:picLocks noChangeAspect="1"/>
          </p:cNvPicPr>
          <p:nvPr/>
        </p:nvPicPr>
        <p:blipFill>
          <a:blip r:embed="rId8"/>
          <a:stretch>
            <a:fillRect/>
          </a:stretch>
        </p:blipFill>
        <p:spPr>
          <a:xfrm>
            <a:off x="592127" y="1102958"/>
            <a:ext cx="11586453" cy="5045200"/>
          </a:xfrm>
          <a:prstGeom prst="rect">
            <a:avLst/>
          </a:prstGeom>
          <a:ln w="12700">
            <a:miter lim="400000"/>
          </a:ln>
        </p:spPr>
      </p:pic>
      <p:sp>
        <p:nvSpPr>
          <p:cNvPr id="557" name="Automatic inference algorithms and Automatic differentiation"/>
          <p:cNvSpPr txBox="1"/>
          <p:nvPr/>
        </p:nvSpPr>
        <p:spPr>
          <a:xfrm>
            <a:off x="761072" y="6584289"/>
            <a:ext cx="11080802" cy="5474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2438339">
              <a:defRPr sz="3200">
                <a:solidFill>
                  <a:schemeClr val="accent3">
                    <a:hueOff val="914338"/>
                    <a:satOff val="31515"/>
                    <a:lumOff val="-30790"/>
                  </a:schemeClr>
                </a:solidFill>
              </a:defRPr>
            </a:lvl1pPr>
          </a:lstStyle>
          <a:p>
            <a:r>
              <a:t>Automatic inference algorithms and Automatic differentiation</a:t>
            </a:r>
          </a:p>
        </p:txBody>
      </p:sp>
      <p:pic>
        <p:nvPicPr>
          <p:cNvPr id="558" name="pymc-examples_examples_variational_inference_variational_api_quickstart_45_0.png" descr="pymc-examples_examples_variational_inference_variational_api_quickstart_45_0.png"/>
          <p:cNvPicPr>
            <a:picLocks noChangeAspect="1"/>
          </p:cNvPicPr>
          <p:nvPr/>
        </p:nvPicPr>
        <p:blipFill>
          <a:blip r:embed="rId9"/>
          <a:stretch>
            <a:fillRect/>
          </a:stretch>
        </p:blipFill>
        <p:spPr>
          <a:xfrm>
            <a:off x="14553068" y="4136565"/>
            <a:ext cx="7589596" cy="5059732"/>
          </a:xfrm>
          <a:prstGeom prst="rect">
            <a:avLst/>
          </a:prstGeom>
          <a:ln w="12700">
            <a:miter lim="400000"/>
          </a:ln>
        </p:spPr>
      </p:pic>
      <p:pic>
        <p:nvPicPr>
          <p:cNvPr id="559" name="Untitled1.png" descr="Untitled1.png"/>
          <p:cNvPicPr>
            <a:picLocks noChangeAspect="1"/>
          </p:cNvPicPr>
          <p:nvPr/>
        </p:nvPicPr>
        <p:blipFill>
          <a:blip r:embed="rId10"/>
          <a:srcRect l="39794" t="14194" r="18249"/>
          <a:stretch>
            <a:fillRect/>
          </a:stretch>
        </p:blipFill>
        <p:spPr>
          <a:xfrm>
            <a:off x="18936083" y="9773300"/>
            <a:ext cx="3264773" cy="3738998"/>
          </a:xfrm>
          <a:prstGeom prst="rect">
            <a:avLst/>
          </a:prstGeom>
          <a:ln w="12700">
            <a:miter lim="400000"/>
          </a:ln>
        </p:spPr>
      </p:pic>
      <p:sp>
        <p:nvSpPr>
          <p:cNvPr id="560" name="Fast in user time, reliable, and automatic"/>
          <p:cNvSpPr txBox="1"/>
          <p:nvPr/>
        </p:nvSpPr>
        <p:spPr>
          <a:xfrm>
            <a:off x="10322492" y="308997"/>
            <a:ext cx="5630572"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Fast in user time, reliable, and automatic</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Monte Carlo simulations;  a large number of repeated random simulations to obtain the statistical properties."/>
          <p:cNvSpPr txBox="1"/>
          <p:nvPr/>
        </p:nvSpPr>
        <p:spPr>
          <a:xfrm>
            <a:off x="408025" y="150453"/>
            <a:ext cx="19841008" cy="621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lgn="l" defTabSz="642937">
              <a:defRPr sz="3600" b="1">
                <a:solidFill>
                  <a:srgbClr val="C00000"/>
                </a:solidFill>
              </a:defRPr>
            </a:pPr>
            <a:r>
              <a:t>Monte Carlo simulations; </a:t>
            </a:r>
            <a:r>
              <a:rPr sz="3000" b="0"/>
              <a:t> a large number of </a:t>
            </a:r>
            <a:r>
              <a:rPr sz="3000" b="0">
                <a:solidFill>
                  <a:srgbClr val="000000"/>
                </a:solidFill>
              </a:rPr>
              <a:t>repeated random simulations to obtain the statistical properties. </a:t>
            </a:r>
          </a:p>
        </p:txBody>
      </p:sp>
      <p:pic>
        <p:nvPicPr>
          <p:cNvPr id="565" name="Image" descr="Image"/>
          <p:cNvPicPr>
            <a:picLocks noChangeAspect="1"/>
          </p:cNvPicPr>
          <p:nvPr/>
        </p:nvPicPr>
        <p:blipFill>
          <a:blip r:embed="rId3"/>
          <a:stretch>
            <a:fillRect/>
          </a:stretch>
        </p:blipFill>
        <p:spPr>
          <a:xfrm>
            <a:off x="21101228" y="40293"/>
            <a:ext cx="3155623" cy="1861009"/>
          </a:xfrm>
          <a:prstGeom prst="rect">
            <a:avLst/>
          </a:prstGeom>
          <a:ln w="12700">
            <a:miter lim="400000"/>
          </a:ln>
        </p:spPr>
      </p:pic>
      <p:pic>
        <p:nvPicPr>
          <p:cNvPr id="566" name="Image" descr="Image"/>
          <p:cNvPicPr>
            <a:picLocks noChangeAspect="1"/>
          </p:cNvPicPr>
          <p:nvPr/>
        </p:nvPicPr>
        <p:blipFill>
          <a:blip r:embed="rId4"/>
          <a:stretch>
            <a:fillRect/>
          </a:stretch>
        </p:blipFill>
        <p:spPr>
          <a:xfrm>
            <a:off x="183350" y="5099310"/>
            <a:ext cx="11269373" cy="654111"/>
          </a:xfrm>
          <a:prstGeom prst="rect">
            <a:avLst/>
          </a:prstGeom>
          <a:ln w="12700">
            <a:miter lim="400000"/>
          </a:ln>
        </p:spPr>
      </p:pic>
      <p:pic>
        <p:nvPicPr>
          <p:cNvPr id="567" name="Image" descr="Image"/>
          <p:cNvPicPr>
            <a:picLocks noChangeAspect="1"/>
          </p:cNvPicPr>
          <p:nvPr/>
        </p:nvPicPr>
        <p:blipFill>
          <a:blip r:embed="rId5"/>
          <a:stretch>
            <a:fillRect/>
          </a:stretch>
        </p:blipFill>
        <p:spPr>
          <a:xfrm>
            <a:off x="815939" y="5824071"/>
            <a:ext cx="13253281" cy="7158497"/>
          </a:xfrm>
          <a:prstGeom prst="rect">
            <a:avLst/>
          </a:prstGeom>
          <a:ln w="12700">
            <a:miter lim="400000"/>
          </a:ln>
        </p:spPr>
      </p:pic>
      <p:pic>
        <p:nvPicPr>
          <p:cNvPr id="568" name="Image" descr="Image"/>
          <p:cNvPicPr>
            <a:picLocks noChangeAspect="1"/>
          </p:cNvPicPr>
          <p:nvPr/>
        </p:nvPicPr>
        <p:blipFill>
          <a:blip r:embed="rId6"/>
          <a:stretch>
            <a:fillRect/>
          </a:stretch>
        </p:blipFill>
        <p:spPr>
          <a:xfrm>
            <a:off x="15315595" y="7824225"/>
            <a:ext cx="8711407" cy="5817866"/>
          </a:xfrm>
          <a:prstGeom prst="rect">
            <a:avLst/>
          </a:prstGeom>
          <a:ln w="12700">
            <a:miter lim="400000"/>
          </a:ln>
        </p:spPr>
      </p:pic>
      <p:pic>
        <p:nvPicPr>
          <p:cNvPr id="569" name="Image" descr="Image"/>
          <p:cNvPicPr>
            <a:picLocks noChangeAspect="1"/>
          </p:cNvPicPr>
          <p:nvPr/>
        </p:nvPicPr>
        <p:blipFill>
          <a:blip r:embed="rId7"/>
          <a:stretch>
            <a:fillRect/>
          </a:stretch>
        </p:blipFill>
        <p:spPr>
          <a:xfrm>
            <a:off x="7849548" y="12554099"/>
            <a:ext cx="4462278" cy="944717"/>
          </a:xfrm>
          <a:prstGeom prst="rect">
            <a:avLst/>
          </a:prstGeom>
          <a:ln w="12700">
            <a:miter lim="400000"/>
          </a:ln>
        </p:spPr>
      </p:pic>
      <p:sp>
        <p:nvSpPr>
          <p:cNvPr id="570" name="The common between a MC situations and the MC casino is…"/>
          <p:cNvSpPr txBox="1"/>
          <p:nvPr/>
        </p:nvSpPr>
        <p:spPr>
          <a:xfrm>
            <a:off x="15902560" y="6866408"/>
            <a:ext cx="7629627" cy="7541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defTabSz="2438339">
              <a:defRPr sz="2200"/>
            </a:pPr>
            <a:r>
              <a:t>The common between a MC situations and the MC casino is</a:t>
            </a:r>
          </a:p>
          <a:p>
            <a:pPr defTabSz="2438339">
              <a:defRPr sz="2200"/>
            </a:pPr>
            <a:r>
              <a:t> running dice </a:t>
            </a:r>
          </a:p>
        </p:txBody>
      </p:sp>
      <p:pic>
        <p:nvPicPr>
          <p:cNvPr id="571" name="Image" descr="Image"/>
          <p:cNvPicPr>
            <a:picLocks noChangeAspect="1"/>
          </p:cNvPicPr>
          <p:nvPr/>
        </p:nvPicPr>
        <p:blipFill>
          <a:blip r:embed="rId3"/>
          <a:stretch>
            <a:fillRect/>
          </a:stretch>
        </p:blipFill>
        <p:spPr>
          <a:xfrm>
            <a:off x="20597279" y="7153066"/>
            <a:ext cx="857354" cy="505620"/>
          </a:xfrm>
          <a:prstGeom prst="rect">
            <a:avLst/>
          </a:prstGeom>
          <a:ln w="12700">
            <a:miter lim="400000"/>
          </a:ln>
        </p:spPr>
      </p:pic>
      <p:sp>
        <p:nvSpPr>
          <p:cNvPr id="572" name="MC casino, where Ulam’s uncle used to gamble"/>
          <p:cNvSpPr txBox="1"/>
          <p:nvPr/>
        </p:nvSpPr>
        <p:spPr>
          <a:xfrm>
            <a:off x="16437268" y="7824378"/>
            <a:ext cx="6788811" cy="461060"/>
          </a:xfrm>
          <a:prstGeom prst="rect">
            <a:avLst/>
          </a:prstGeom>
          <a:solidFill>
            <a:srgbClr val="ED220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825500">
              <a:defRPr>
                <a:solidFill>
                  <a:srgbClr val="FFFFFF"/>
                </a:solidFill>
                <a:latin typeface="Helvetica Neue Medium"/>
                <a:ea typeface="Helvetica Neue Medium"/>
                <a:cs typeface="Helvetica Neue Medium"/>
                <a:sym typeface="Helvetica Neue Medium"/>
              </a:defRPr>
            </a:lvl1pPr>
          </a:lstStyle>
          <a:p>
            <a:r>
              <a:t>MC casino, where Ulam’s uncle used to gamble</a:t>
            </a:r>
          </a:p>
        </p:txBody>
      </p:sp>
      <p:sp>
        <p:nvSpPr>
          <p:cNvPr id="573" name="From 1950 to 1996, all the publications on Sequential Monte Carlo methodologies"/>
          <p:cNvSpPr txBox="1"/>
          <p:nvPr/>
        </p:nvSpPr>
        <p:spPr>
          <a:xfrm>
            <a:off x="128292" y="12994520"/>
            <a:ext cx="7657208" cy="39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1800">
                <a:solidFill>
                  <a:srgbClr val="000000"/>
                </a:solidFill>
                <a:latin typeface="Times Roman"/>
                <a:ea typeface="Times Roman"/>
                <a:cs typeface="Times Roman"/>
                <a:sym typeface="Times Roman"/>
              </a:defRPr>
            </a:lvl1pPr>
          </a:lstStyle>
          <a:p>
            <a:r>
              <a:t>From 1950 to 1996, all the publications on Sequential Monte Carlo methodologies</a:t>
            </a:r>
          </a:p>
        </p:txBody>
      </p:sp>
      <p:sp>
        <p:nvSpPr>
          <p:cNvPr id="574" name="In the 1930s, Enrico Fermi first experimented with the MC  method while studying neutron diffusion.…"/>
          <p:cNvSpPr txBox="1"/>
          <p:nvPr/>
        </p:nvSpPr>
        <p:spPr>
          <a:xfrm>
            <a:off x="258879" y="922000"/>
            <a:ext cx="20621982" cy="40656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lnSpc>
                <a:spcPct val="117999"/>
              </a:lnSpc>
              <a:defRPr sz="2200">
                <a:solidFill>
                  <a:srgbClr val="000000"/>
                </a:solidFill>
              </a:defRPr>
            </a:pPr>
            <a:r>
              <a:t>In the 1930s, Enrico Fermi first experimented with the MC  method while studying neutron diffusion.</a:t>
            </a:r>
          </a:p>
          <a:p>
            <a:pPr algn="l" defTabSz="457200">
              <a:lnSpc>
                <a:spcPct val="117999"/>
              </a:lnSpc>
              <a:defRPr sz="2200">
                <a:solidFill>
                  <a:srgbClr val="000000"/>
                </a:solidFill>
              </a:defRPr>
            </a:pPr>
            <a:endParaRPr/>
          </a:p>
          <a:p>
            <a:pPr algn="l" defTabSz="457200">
              <a:lnSpc>
                <a:spcPct val="117999"/>
              </a:lnSpc>
              <a:defRPr sz="2200">
                <a:solidFill>
                  <a:srgbClr val="000000"/>
                </a:solidFill>
              </a:defRPr>
            </a:pPr>
            <a:r>
              <a:t>In the late 1940s, Stanislaw Ulam invented the modern version of MCMC  while he was working on nuclear weapons projects at the Los Alamos National Laboratory.</a:t>
            </a:r>
          </a:p>
          <a:p>
            <a:pPr algn="l" defTabSz="457200">
              <a:lnSpc>
                <a:spcPct val="117999"/>
              </a:lnSpc>
              <a:defRPr sz="2200">
                <a:solidFill>
                  <a:srgbClr val="000000"/>
                </a:solidFill>
              </a:defRPr>
            </a:pPr>
            <a:endParaRPr/>
          </a:p>
          <a:p>
            <a:pPr algn="l" defTabSz="457200">
              <a:lnSpc>
                <a:spcPct val="117999"/>
              </a:lnSpc>
              <a:defRPr sz="2200">
                <a:solidFill>
                  <a:srgbClr val="000000"/>
                </a:solidFill>
              </a:defRPr>
            </a:pPr>
            <a:r>
              <a:t>In 1948, Neumann, Metropolis and others programmed the ENIAC computer to perform MC, of a fission weapon core.</a:t>
            </a:r>
          </a:p>
          <a:p>
            <a:pPr algn="l" defTabSz="457200">
              <a:lnSpc>
                <a:spcPct val="117999"/>
              </a:lnSpc>
              <a:defRPr sz="2200">
                <a:solidFill>
                  <a:srgbClr val="000000"/>
                </a:solidFill>
              </a:defRPr>
            </a:pPr>
            <a:endParaRPr/>
          </a:p>
          <a:p>
            <a:pPr algn="l" defTabSz="457200">
              <a:lnSpc>
                <a:spcPct val="117999"/>
              </a:lnSpc>
              <a:defRPr sz="2200">
                <a:solidFill>
                  <a:srgbClr val="000000"/>
                </a:solidFill>
              </a:defRPr>
            </a:pPr>
            <a:r>
              <a:t>In the 1950s MC methods were used at Los Alamos for the development of the hydrogen bomb.</a:t>
            </a:r>
          </a:p>
          <a:p>
            <a:pPr algn="l" defTabSz="457200">
              <a:lnSpc>
                <a:spcPct val="117999"/>
              </a:lnSpc>
              <a:defRPr sz="2200">
                <a:solidFill>
                  <a:srgbClr val="000000"/>
                </a:solidFill>
              </a:defRPr>
            </a:pPr>
            <a:endParaRPr/>
          </a:p>
          <a:p>
            <a:pPr algn="l" defTabSz="457200">
              <a:lnSpc>
                <a:spcPct val="117999"/>
              </a:lnSpc>
              <a:defRPr sz="2200">
                <a:solidFill>
                  <a:srgbClr val="000000"/>
                </a:solidFill>
              </a:defRPr>
            </a:pPr>
            <a:r>
              <a:t>In the late 1990s, applications in physics, genetic, biology etc.</a:t>
            </a:r>
          </a:p>
        </p:txBody>
      </p:sp>
      <p:pic>
        <p:nvPicPr>
          <p:cNvPr id="575" name="Image" descr="Image"/>
          <p:cNvPicPr>
            <a:picLocks noChangeAspect="1"/>
          </p:cNvPicPr>
          <p:nvPr/>
        </p:nvPicPr>
        <p:blipFill>
          <a:blip r:embed="rId8"/>
          <a:stretch>
            <a:fillRect/>
          </a:stretch>
        </p:blipFill>
        <p:spPr>
          <a:xfrm>
            <a:off x="16153990" y="2880572"/>
            <a:ext cx="2198287" cy="3259529"/>
          </a:xfrm>
          <a:prstGeom prst="rect">
            <a:avLst/>
          </a:prstGeom>
          <a:ln w="12700">
            <a:miter lim="400000"/>
          </a:ln>
        </p:spPr>
      </p:pic>
      <p:pic>
        <p:nvPicPr>
          <p:cNvPr id="576" name="Image" descr="Image"/>
          <p:cNvPicPr>
            <a:picLocks noChangeAspect="1"/>
          </p:cNvPicPr>
          <p:nvPr/>
        </p:nvPicPr>
        <p:blipFill>
          <a:blip r:embed="rId9"/>
          <a:stretch>
            <a:fillRect/>
          </a:stretch>
        </p:blipFill>
        <p:spPr>
          <a:xfrm>
            <a:off x="18569606" y="2809316"/>
            <a:ext cx="2731941" cy="3402041"/>
          </a:xfrm>
          <a:prstGeom prst="rect">
            <a:avLst/>
          </a:prstGeom>
          <a:ln w="12700">
            <a:miter lim="400000"/>
          </a:ln>
        </p:spPr>
      </p:pic>
      <p:pic>
        <p:nvPicPr>
          <p:cNvPr id="577" name="Image" descr="Image"/>
          <p:cNvPicPr>
            <a:picLocks noChangeAspect="1"/>
          </p:cNvPicPr>
          <p:nvPr/>
        </p:nvPicPr>
        <p:blipFill>
          <a:blip r:embed="rId10"/>
          <a:stretch>
            <a:fillRect/>
          </a:stretch>
        </p:blipFill>
        <p:spPr>
          <a:xfrm>
            <a:off x="21181127" y="2826164"/>
            <a:ext cx="2995826" cy="3402040"/>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Monte Carlo simulations; to estimate possible outcomes of an uncertain event by randomness  rather simulating all combinations"/>
          <p:cNvSpPr txBox="1"/>
          <p:nvPr/>
        </p:nvSpPr>
        <p:spPr>
          <a:xfrm>
            <a:off x="426212" y="188553"/>
            <a:ext cx="23253624" cy="621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lgn="l" defTabSz="642937">
              <a:defRPr sz="3600" b="1">
                <a:solidFill>
                  <a:srgbClr val="C00000"/>
                </a:solidFill>
              </a:defRPr>
            </a:pPr>
            <a:r>
              <a:t>Monte Carlo simulations; </a:t>
            </a:r>
            <a:r>
              <a:rPr sz="3000" b="0"/>
              <a:t>to estimate possible outcomes of an uncertain event by randomness  rather simulating all combinations</a:t>
            </a:r>
          </a:p>
        </p:txBody>
      </p:sp>
      <p:sp>
        <p:nvSpPr>
          <p:cNvPr id="582" name="The application of Monte Carlo simulations for numerical integration, averaging, optimisation and  inverse problem, and generating samples from a probability distribution to estimate the uncertaining of events for design making, ranging from materials sc"/>
          <p:cNvSpPr txBox="1"/>
          <p:nvPr/>
        </p:nvSpPr>
        <p:spPr>
          <a:xfrm>
            <a:off x="233994" y="1019514"/>
            <a:ext cx="23809403"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defRPr sz="3000">
                <a:solidFill>
                  <a:srgbClr val="000000"/>
                </a:solidFill>
                <a:latin typeface="Times Roman"/>
                <a:ea typeface="Times Roman"/>
                <a:cs typeface="Times Roman"/>
                <a:sym typeface="Times Roman"/>
              </a:defRPr>
            </a:pPr>
            <a:r>
              <a:rPr dirty="0"/>
              <a:t>The application of Monte Carlo simulations for numerical integration</a:t>
            </a:r>
            <a:r>
              <a:rPr i="1" dirty="0"/>
              <a:t>, averaging, </a:t>
            </a:r>
            <a:r>
              <a:rPr i="1" dirty="0" err="1"/>
              <a:t>optimisation</a:t>
            </a:r>
            <a:r>
              <a:rPr i="1" dirty="0"/>
              <a:t> and  inverse problem, and generating samples </a:t>
            </a:r>
            <a:r>
              <a:rPr dirty="0"/>
              <a:t>from a</a:t>
            </a:r>
            <a:endParaRPr lang="en-US" dirty="0"/>
          </a:p>
          <a:p>
            <a:pPr algn="l" defTabSz="457200">
              <a:defRPr sz="3000">
                <a:solidFill>
                  <a:srgbClr val="000000"/>
                </a:solidFill>
                <a:latin typeface="Times Roman"/>
                <a:ea typeface="Times Roman"/>
                <a:cs typeface="Times Roman"/>
                <a:sym typeface="Times Roman"/>
              </a:defRPr>
            </a:pPr>
            <a:r>
              <a:rPr dirty="0"/>
              <a:t> probability distribution to estimate the </a:t>
            </a:r>
            <a:r>
              <a:rPr b="1" dirty="0" err="1"/>
              <a:t>uncertaining</a:t>
            </a:r>
            <a:r>
              <a:rPr dirty="0"/>
              <a:t> of events for design making, ranging from materials science, economy, biology to quantum physics.</a:t>
            </a:r>
          </a:p>
        </p:txBody>
      </p:sp>
      <p:pic>
        <p:nvPicPr>
          <p:cNvPr id="583" name="Image" descr="Image"/>
          <p:cNvPicPr>
            <a:picLocks noChangeAspect="1"/>
          </p:cNvPicPr>
          <p:nvPr/>
        </p:nvPicPr>
        <p:blipFill>
          <a:blip r:embed="rId3"/>
          <a:stretch>
            <a:fillRect/>
          </a:stretch>
        </p:blipFill>
        <p:spPr>
          <a:xfrm>
            <a:off x="450962" y="2534632"/>
            <a:ext cx="23008801" cy="10730996"/>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7" name="Pi_30K.gif" descr="Pi_30K.gif"/>
          <p:cNvPicPr>
            <a:picLocks/>
          </p:cNvPicPr>
          <p:nvPr/>
        </p:nvPicPr>
        <p:blipFill>
          <a:blip r:embed="rId3"/>
          <a:stretch>
            <a:fillRect/>
          </a:stretch>
        </p:blipFill>
        <p:spPr>
          <a:xfrm>
            <a:off x="472456" y="3093278"/>
            <a:ext cx="9033120" cy="9033119"/>
          </a:xfrm>
          <a:prstGeom prst="rect">
            <a:avLst/>
          </a:prstGeom>
          <a:ln w="12700">
            <a:miter lim="400000"/>
          </a:ln>
        </p:spPr>
      </p:pic>
      <p:sp>
        <p:nvSpPr>
          <p:cNvPr id="588" name="Consider a quadrant (circular sector) inscribed in a unit square. Given that the ratio of their areas is π/4"/>
          <p:cNvSpPr txBox="1"/>
          <p:nvPr/>
        </p:nvSpPr>
        <p:spPr>
          <a:xfrm>
            <a:off x="557709" y="1057284"/>
            <a:ext cx="13709737"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defRPr sz="2600">
                <a:solidFill>
                  <a:srgbClr val="000000"/>
                </a:solidFill>
                <a:latin typeface="Times Roman"/>
                <a:ea typeface="Times Roman"/>
                <a:cs typeface="Times Roman"/>
                <a:sym typeface="Times Roman"/>
              </a:defRPr>
            </a:pPr>
            <a:r>
              <a:t>Consider a </a:t>
            </a:r>
            <a:r>
              <a:rPr u="sng">
                <a:solidFill>
                  <a:srgbClr val="0000EE"/>
                </a:solidFill>
                <a:hlinkClick r:id="rId4"/>
              </a:rPr>
              <a:t>quadrant (circular sector)</a:t>
            </a:r>
            <a:r>
              <a:t> inscribed in a </a:t>
            </a:r>
            <a:r>
              <a:rPr u="sng">
                <a:solidFill>
                  <a:srgbClr val="0000EE"/>
                </a:solidFill>
                <a:hlinkClick r:id="rId5"/>
              </a:rPr>
              <a:t>unit square</a:t>
            </a:r>
            <a:r>
              <a:t>. Given that the ratio of their areas is </a:t>
            </a:r>
            <a:r>
              <a:rPr i="1"/>
              <a:t>π</a:t>
            </a:r>
            <a:r>
              <a:t>/4</a:t>
            </a:r>
          </a:p>
        </p:txBody>
      </p:sp>
      <p:sp>
        <p:nvSpPr>
          <p:cNvPr id="589" name="Uniformly scatter a given number of points over the square"/>
          <p:cNvSpPr txBox="1"/>
          <p:nvPr/>
        </p:nvSpPr>
        <p:spPr>
          <a:xfrm>
            <a:off x="602266" y="1752882"/>
            <a:ext cx="7935913"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defRPr sz="2600">
                <a:solidFill>
                  <a:srgbClr val="000000"/>
                </a:solidFill>
                <a:latin typeface="Times Roman"/>
                <a:ea typeface="Times Roman"/>
                <a:cs typeface="Times Roman"/>
                <a:sym typeface="Times Roman"/>
              </a:defRPr>
            </a:pPr>
            <a:r>
              <a:rPr u="sng">
                <a:solidFill>
                  <a:srgbClr val="0000EE"/>
                </a:solidFill>
                <a:hlinkClick r:id="rId6"/>
              </a:rPr>
              <a:t>Uniformly</a:t>
            </a:r>
            <a:r>
              <a:t> scatter a given number of points over the square</a:t>
            </a:r>
          </a:p>
        </p:txBody>
      </p:sp>
      <p:sp>
        <p:nvSpPr>
          <p:cNvPr id="590" name="Count the number of points inside the quadrant, i.e. having a distance from the origin of less than 1"/>
          <p:cNvSpPr txBox="1"/>
          <p:nvPr/>
        </p:nvSpPr>
        <p:spPr>
          <a:xfrm>
            <a:off x="596269" y="2423080"/>
            <a:ext cx="13200249"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2600">
                <a:solidFill>
                  <a:srgbClr val="000000"/>
                </a:solidFill>
                <a:latin typeface="Times Roman"/>
                <a:ea typeface="Times Roman"/>
                <a:cs typeface="Times Roman"/>
                <a:sym typeface="Times Roman"/>
              </a:defRPr>
            </a:lvl1pPr>
          </a:lstStyle>
          <a:p>
            <a:r>
              <a:t>Count the number of points inside the quadrant, i.e. having a distance from the origin of less than 1</a:t>
            </a:r>
          </a:p>
        </p:txBody>
      </p:sp>
      <p:pic>
        <p:nvPicPr>
          <p:cNvPr id="591" name="Image" descr="Image"/>
          <p:cNvPicPr>
            <a:picLocks noChangeAspect="1"/>
          </p:cNvPicPr>
          <p:nvPr/>
        </p:nvPicPr>
        <p:blipFill>
          <a:blip r:embed="rId7"/>
          <a:stretch>
            <a:fillRect/>
          </a:stretch>
        </p:blipFill>
        <p:spPr>
          <a:xfrm>
            <a:off x="1163821" y="12227400"/>
            <a:ext cx="9621031" cy="1004864"/>
          </a:xfrm>
          <a:prstGeom prst="rect">
            <a:avLst/>
          </a:prstGeom>
          <a:ln w="12700">
            <a:miter lim="400000"/>
          </a:ln>
        </p:spPr>
      </p:pic>
      <p:sp>
        <p:nvSpPr>
          <p:cNvPr id="592" name="Monte Carlo Principle; Integration=Expectation; any expectation can be calculated with random sample"/>
          <p:cNvSpPr txBox="1"/>
          <p:nvPr/>
        </p:nvSpPr>
        <p:spPr>
          <a:xfrm>
            <a:off x="587588" y="164207"/>
            <a:ext cx="21859850" cy="621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lgn="l" defTabSz="642937">
              <a:defRPr sz="3600" b="1">
                <a:solidFill>
                  <a:srgbClr val="C00000"/>
                </a:solidFill>
              </a:defRPr>
            </a:pPr>
            <a:r>
              <a:t>Monte Carlo Principle; Integration=Expectation; </a:t>
            </a:r>
            <a:r>
              <a:rPr b="0">
                <a:solidFill>
                  <a:srgbClr val="5E5E5E"/>
                </a:solidFill>
              </a:rPr>
              <a:t>any expectation can be calculated with random sample</a:t>
            </a:r>
          </a:p>
        </p:txBody>
      </p:sp>
      <p:grpSp>
        <p:nvGrpSpPr>
          <p:cNvPr id="602" name="Group"/>
          <p:cNvGrpSpPr/>
          <p:nvPr/>
        </p:nvGrpSpPr>
        <p:grpSpPr>
          <a:xfrm>
            <a:off x="8730735" y="4064665"/>
            <a:ext cx="15672950" cy="9512212"/>
            <a:chOff x="0" y="0"/>
            <a:chExt cx="15672948" cy="9512211"/>
          </a:xfrm>
        </p:grpSpPr>
        <p:pic>
          <p:nvPicPr>
            <p:cNvPr id="593" name="Image" descr="Image"/>
            <p:cNvPicPr>
              <a:picLocks noChangeAspect="1"/>
            </p:cNvPicPr>
            <p:nvPr/>
          </p:nvPicPr>
          <p:blipFill>
            <a:blip r:embed="rId8"/>
            <a:srcRect/>
            <a:stretch>
              <a:fillRect/>
            </a:stretch>
          </p:blipFill>
          <p:spPr>
            <a:xfrm>
              <a:off x="12703738" y="1083448"/>
              <a:ext cx="2969211" cy="635126"/>
            </a:xfrm>
            <a:prstGeom prst="rect">
              <a:avLst/>
            </a:prstGeom>
            <a:ln w="12700" cap="flat">
              <a:noFill/>
              <a:miter lim="400000"/>
            </a:ln>
            <a:effectLst/>
          </p:spPr>
        </p:pic>
        <p:pic>
          <p:nvPicPr>
            <p:cNvPr id="594" name="Image" descr="Image"/>
            <p:cNvPicPr>
              <a:picLocks noChangeAspect="1"/>
            </p:cNvPicPr>
            <p:nvPr/>
          </p:nvPicPr>
          <p:blipFill>
            <a:blip r:embed="rId9"/>
            <a:srcRect l="35968" t="65969"/>
            <a:stretch>
              <a:fillRect/>
            </a:stretch>
          </p:blipFill>
          <p:spPr>
            <a:xfrm>
              <a:off x="0" y="2757417"/>
              <a:ext cx="8121647" cy="1805740"/>
            </a:xfrm>
            <a:prstGeom prst="rect">
              <a:avLst/>
            </a:prstGeom>
            <a:ln w="12700" cap="flat">
              <a:noFill/>
              <a:miter lim="400000"/>
            </a:ln>
            <a:effectLst/>
          </p:spPr>
        </p:pic>
        <p:sp>
          <p:nvSpPr>
            <p:cNvPr id="595" name="The integration = The expectation of function f(x), with respect to a distribution P(x):"/>
            <p:cNvSpPr txBox="1"/>
            <p:nvPr/>
          </p:nvSpPr>
          <p:spPr>
            <a:xfrm>
              <a:off x="280301" y="0"/>
              <a:ext cx="11536376" cy="4613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The integration = The expectation of function f(x), with respect to a distribution P(x): </a:t>
              </a:r>
            </a:p>
          </p:txBody>
        </p:sp>
        <p:pic>
          <p:nvPicPr>
            <p:cNvPr id="596" name="1 aL33Cq8ZNUQPn-zymSi3pw.jpeg" descr="1 aL33Cq8ZNUQPn-zymSi3pw.jpeg"/>
            <p:cNvPicPr>
              <a:picLocks noChangeAspect="1"/>
            </p:cNvPicPr>
            <p:nvPr/>
          </p:nvPicPr>
          <p:blipFill>
            <a:blip r:embed="rId10"/>
            <a:stretch>
              <a:fillRect/>
            </a:stretch>
          </p:blipFill>
          <p:spPr>
            <a:xfrm>
              <a:off x="8401839" y="3795782"/>
              <a:ext cx="7109937" cy="5716430"/>
            </a:xfrm>
            <a:prstGeom prst="rect">
              <a:avLst/>
            </a:prstGeom>
            <a:ln w="12700" cap="flat">
              <a:noFill/>
              <a:miter lim="400000"/>
            </a:ln>
            <a:effectLst/>
          </p:spPr>
        </p:pic>
        <p:pic>
          <p:nvPicPr>
            <p:cNvPr id="597" name="Image" descr="Image"/>
            <p:cNvPicPr>
              <a:picLocks noChangeAspect="1"/>
            </p:cNvPicPr>
            <p:nvPr/>
          </p:nvPicPr>
          <p:blipFill>
            <a:blip r:embed="rId11"/>
            <a:stretch>
              <a:fillRect/>
            </a:stretch>
          </p:blipFill>
          <p:spPr>
            <a:xfrm>
              <a:off x="13077000" y="1686868"/>
              <a:ext cx="2222501" cy="889001"/>
            </a:xfrm>
            <a:prstGeom prst="rect">
              <a:avLst/>
            </a:prstGeom>
            <a:ln w="12700" cap="flat">
              <a:noFill/>
              <a:miter lim="400000"/>
            </a:ln>
            <a:effectLst/>
          </p:spPr>
        </p:pic>
        <p:grpSp>
          <p:nvGrpSpPr>
            <p:cNvPr id="600" name="Group"/>
            <p:cNvGrpSpPr/>
            <p:nvPr/>
          </p:nvGrpSpPr>
          <p:grpSpPr>
            <a:xfrm>
              <a:off x="363932" y="503549"/>
              <a:ext cx="12368123" cy="1870999"/>
              <a:chOff x="0" y="0"/>
              <a:chExt cx="12368122" cy="1870998"/>
            </a:xfrm>
          </p:grpSpPr>
          <p:pic>
            <p:nvPicPr>
              <p:cNvPr id="598" name="Image" descr="Image"/>
              <p:cNvPicPr>
                <a:picLocks noChangeAspect="1"/>
              </p:cNvPicPr>
              <p:nvPr/>
            </p:nvPicPr>
            <p:blipFill>
              <a:blip r:embed="rId12"/>
              <a:stretch>
                <a:fillRect/>
              </a:stretch>
            </p:blipFill>
            <p:spPr>
              <a:xfrm>
                <a:off x="2545382" y="0"/>
                <a:ext cx="9822741" cy="1870999"/>
              </a:xfrm>
              <a:prstGeom prst="rect">
                <a:avLst/>
              </a:prstGeom>
              <a:ln w="12700" cap="flat">
                <a:noFill/>
                <a:miter lim="400000"/>
              </a:ln>
              <a:effectLst/>
            </p:spPr>
          </p:pic>
          <p:pic>
            <p:nvPicPr>
              <p:cNvPr id="599" name="Image" descr="Image"/>
              <p:cNvPicPr>
                <a:picLocks noChangeAspect="1"/>
              </p:cNvPicPr>
              <p:nvPr/>
            </p:nvPicPr>
            <p:blipFill>
              <a:blip r:embed="rId13"/>
              <a:srcRect l="21924" t="66986" r="58109"/>
              <a:stretch>
                <a:fillRect/>
              </a:stretch>
            </p:blipFill>
            <p:spPr>
              <a:xfrm>
                <a:off x="0" y="331900"/>
                <a:ext cx="2858388" cy="1135683"/>
              </a:xfrm>
              <a:prstGeom prst="rect">
                <a:avLst/>
              </a:prstGeom>
              <a:ln w="12700" cap="flat">
                <a:noFill/>
                <a:miter lim="400000"/>
              </a:ln>
              <a:effectLst/>
            </p:spPr>
          </p:pic>
        </p:grpSp>
        <p:pic>
          <p:nvPicPr>
            <p:cNvPr id="601" name="Image" descr="Image"/>
            <p:cNvPicPr>
              <a:picLocks noChangeAspect="1"/>
            </p:cNvPicPr>
            <p:nvPr/>
          </p:nvPicPr>
          <p:blipFill>
            <a:blip r:embed="rId9"/>
            <a:srcRect l="35968" t="17479" b="47585"/>
            <a:stretch>
              <a:fillRect/>
            </a:stretch>
          </p:blipFill>
          <p:spPr>
            <a:xfrm>
              <a:off x="0" y="4391547"/>
              <a:ext cx="7685605" cy="1754218"/>
            </a:xfrm>
            <a:prstGeom prst="rect">
              <a:avLst/>
            </a:prstGeom>
            <a:ln w="12700" cap="flat">
              <a:noFill/>
              <a:miter lim="400000"/>
            </a:ln>
            <a:effectLst/>
          </p:spPr>
        </p:pic>
      </p:grpSp>
      <p:grpSp>
        <p:nvGrpSpPr>
          <p:cNvPr id="608" name="Group"/>
          <p:cNvGrpSpPr/>
          <p:nvPr/>
        </p:nvGrpSpPr>
        <p:grpSpPr>
          <a:xfrm>
            <a:off x="16083662" y="1725061"/>
            <a:ext cx="6588078" cy="1833643"/>
            <a:chOff x="255478" y="230682"/>
            <a:chExt cx="6588075" cy="1833642"/>
          </a:xfrm>
        </p:grpSpPr>
        <p:sp>
          <p:nvSpPr>
            <p:cNvPr id="603" name="# no. of points inside quarter of circle"/>
            <p:cNvSpPr/>
            <p:nvPr/>
          </p:nvSpPr>
          <p:spPr>
            <a:xfrm>
              <a:off x="2631490" y="230682"/>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 no. of points inside quarter of circle </a:t>
              </a:r>
            </a:p>
          </p:txBody>
        </p:sp>
        <p:sp>
          <p:nvSpPr>
            <p:cNvPr id="604" name="Line"/>
            <p:cNvSpPr/>
            <p:nvPr/>
          </p:nvSpPr>
          <p:spPr>
            <a:xfrm>
              <a:off x="255478" y="508758"/>
              <a:ext cx="4729415" cy="1"/>
            </a:xfrm>
            <a:prstGeom prst="line">
              <a:avLst/>
            </a:prstGeom>
            <a:noFill/>
            <a:ln w="25400" cap="flat">
              <a:solidFill>
                <a:srgbClr val="5E5E5E"/>
              </a:solidFill>
              <a:prstDash val="solid"/>
              <a:miter lim="400000"/>
            </a:ln>
            <a:effectLst/>
          </p:spPr>
          <p:txBody>
            <a:bodyPr wrap="square" lIns="50800" tIns="50800" rIns="50800" bIns="50800" numCol="1" anchor="ctr">
              <a:noAutofit/>
            </a:bodyPr>
            <a:lstStyle/>
            <a:p>
              <a:endParaRPr/>
            </a:p>
          </p:txBody>
        </p:sp>
        <p:sp>
          <p:nvSpPr>
            <p:cNvPr id="605" name="# no. of points inside square"/>
            <p:cNvSpPr/>
            <p:nvPr/>
          </p:nvSpPr>
          <p:spPr>
            <a:xfrm>
              <a:off x="2898190" y="794325"/>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 no. of points inside square</a:t>
              </a:r>
            </a:p>
          </p:txBody>
        </p:sp>
        <p:sp>
          <p:nvSpPr>
            <p:cNvPr id="606" name="π/4 &lt;1"/>
            <p:cNvSpPr/>
            <p:nvPr/>
          </p:nvSpPr>
          <p:spPr>
            <a:xfrm>
              <a:off x="5573554" y="496058"/>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l" defTabSz="457200">
                <a:defRPr sz="2600">
                  <a:solidFill>
                    <a:srgbClr val="000000"/>
                  </a:solidFill>
                  <a:latin typeface="Times Roman"/>
                  <a:ea typeface="Times Roman"/>
                  <a:cs typeface="Times Roman"/>
                  <a:sym typeface="Times Roman"/>
                </a:defRPr>
              </a:pPr>
              <a:r>
                <a:rPr i="1"/>
                <a:t>π</a:t>
              </a:r>
              <a:r>
                <a:t>/4 &lt;1</a:t>
              </a:r>
            </a:p>
          </p:txBody>
        </p:sp>
        <p:sp>
          <p:nvSpPr>
            <p:cNvPr id="607" name="="/>
            <p:cNvSpPr/>
            <p:nvPr/>
          </p:nvSpPr>
          <p:spPr>
            <a:xfrm>
              <a:off x="5228529" y="496058"/>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602"/>
                                        </p:tgtEl>
                                        <p:attrNameLst>
                                          <p:attrName>style.visibility</p:attrName>
                                        </p:attrNameLst>
                                      </p:cBhvr>
                                      <p:to>
                                        <p:strVal val="visible"/>
                                      </p:to>
                                    </p:set>
                                    <p:animEffect transition="in" filter="wipe(left)">
                                      <p:cBhvr>
                                        <p:cTn id="7" dur="700"/>
                                        <p:tgtEl>
                                          <p:spTgt spid="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A class of computational algorithms to construct an ergodic Markov chain, whose stationary distribution asymptotically approaches to the target (posterior) distribution."/>
          <p:cNvSpPr txBox="1"/>
          <p:nvPr/>
        </p:nvSpPr>
        <p:spPr>
          <a:xfrm>
            <a:off x="263608" y="999036"/>
            <a:ext cx="22456329"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defRPr sz="2600">
                <a:solidFill>
                  <a:srgbClr val="000000"/>
                </a:solidFill>
                <a:latin typeface="Times Roman"/>
                <a:ea typeface="Times Roman"/>
                <a:cs typeface="Times Roman"/>
                <a:sym typeface="Times Roman"/>
              </a:defRPr>
            </a:pPr>
            <a:r>
              <a:t>A class of computational algorithms to construct an </a:t>
            </a:r>
            <a:r>
              <a:rPr b="1">
                <a:solidFill>
                  <a:schemeClr val="accent5">
                    <a:lumOff val="-29866"/>
                  </a:schemeClr>
                </a:solidFill>
              </a:rPr>
              <a:t>ergodic</a:t>
            </a:r>
            <a:r>
              <a:t> Markov chain, whose stationary distribution asymptotically approaches to the target (posterior) distribution. </a:t>
            </a:r>
          </a:p>
        </p:txBody>
      </p:sp>
      <p:sp>
        <p:nvSpPr>
          <p:cNvPr id="613" name="Markov chain Monte Carlo (MCMC); exact but slow"/>
          <p:cNvSpPr txBox="1"/>
          <p:nvPr/>
        </p:nvSpPr>
        <p:spPr>
          <a:xfrm>
            <a:off x="253625" y="281960"/>
            <a:ext cx="11187888" cy="621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lgn="l" defTabSz="642937">
              <a:defRPr sz="3600" b="1">
                <a:solidFill>
                  <a:srgbClr val="C00000"/>
                </a:solidFill>
              </a:defRPr>
            </a:pPr>
            <a:r>
              <a:t>Markov chain Monte Carlo (MCMC); </a:t>
            </a:r>
            <a:r>
              <a:rPr>
                <a:solidFill>
                  <a:srgbClr val="5E5E5E"/>
                </a:solidFill>
              </a:rPr>
              <a:t>exact but slow</a:t>
            </a:r>
          </a:p>
        </p:txBody>
      </p:sp>
      <p:pic>
        <p:nvPicPr>
          <p:cNvPr id="614" name="Image" descr="Image"/>
          <p:cNvPicPr>
            <a:picLocks noChangeAspect="1"/>
          </p:cNvPicPr>
          <p:nvPr/>
        </p:nvPicPr>
        <p:blipFill>
          <a:blip r:embed="rId3"/>
          <a:stretch>
            <a:fillRect/>
          </a:stretch>
        </p:blipFill>
        <p:spPr>
          <a:xfrm>
            <a:off x="454939" y="3329005"/>
            <a:ext cx="9002437" cy="1427626"/>
          </a:xfrm>
          <a:prstGeom prst="rect">
            <a:avLst/>
          </a:prstGeom>
          <a:ln w="12700">
            <a:miter lim="400000"/>
          </a:ln>
        </p:spPr>
      </p:pic>
      <p:sp>
        <p:nvSpPr>
          <p:cNvPr id="615" name="Markov property refers to the memoryless property of a stochastic process;"/>
          <p:cNvSpPr txBox="1"/>
          <p:nvPr/>
        </p:nvSpPr>
        <p:spPr>
          <a:xfrm>
            <a:off x="281838" y="2129843"/>
            <a:ext cx="9348640"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a:solidFill>
                  <a:srgbClr val="000000"/>
                </a:solidFill>
                <a:latin typeface="Times Roman"/>
                <a:ea typeface="Times Roman"/>
                <a:cs typeface="Times Roman"/>
                <a:sym typeface="Times Roman"/>
              </a:defRPr>
            </a:lvl1pPr>
          </a:lstStyle>
          <a:p>
            <a:r>
              <a:t>Markov property refers to the memoryless property of a stochastic process; </a:t>
            </a:r>
          </a:p>
        </p:txBody>
      </p:sp>
      <p:sp>
        <p:nvSpPr>
          <p:cNvPr id="616" name="The future is independent of the past given the present.”"/>
          <p:cNvSpPr txBox="1"/>
          <p:nvPr/>
        </p:nvSpPr>
        <p:spPr>
          <a:xfrm>
            <a:off x="12905279" y="2072694"/>
            <a:ext cx="9294615"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defRPr sz="3200">
                <a:solidFill>
                  <a:schemeClr val="accent3">
                    <a:hueOff val="914338"/>
                    <a:satOff val="31515"/>
                    <a:lumOff val="-30790"/>
                  </a:schemeClr>
                </a:solidFill>
                <a:latin typeface="Times Roman"/>
                <a:ea typeface="Times Roman"/>
                <a:cs typeface="Times Roman"/>
                <a:sym typeface="Times Roman"/>
              </a:defRPr>
            </a:pPr>
            <a:r>
              <a:t>The </a:t>
            </a:r>
            <a:r>
              <a:rPr i="1"/>
              <a:t>future</a:t>
            </a:r>
            <a:r>
              <a:t> is independent of the </a:t>
            </a:r>
            <a:r>
              <a:rPr i="1"/>
              <a:t>past </a:t>
            </a:r>
            <a:r>
              <a:t>given</a:t>
            </a:r>
            <a:r>
              <a:rPr i="1"/>
              <a:t> </a:t>
            </a:r>
            <a:r>
              <a:t>the</a:t>
            </a:r>
            <a:r>
              <a:rPr i="1"/>
              <a:t> present.”</a:t>
            </a:r>
          </a:p>
        </p:txBody>
      </p:sp>
      <p:grpSp>
        <p:nvGrpSpPr>
          <p:cNvPr id="622" name="Group"/>
          <p:cNvGrpSpPr/>
          <p:nvPr/>
        </p:nvGrpSpPr>
        <p:grpSpPr>
          <a:xfrm>
            <a:off x="-222802" y="6135625"/>
            <a:ext cx="24317823" cy="7719882"/>
            <a:chOff x="0" y="0"/>
            <a:chExt cx="24317822" cy="7719880"/>
          </a:xfrm>
        </p:grpSpPr>
        <p:pic>
          <p:nvPicPr>
            <p:cNvPr id="617" name="Image" descr="Image"/>
            <p:cNvPicPr>
              <a:picLocks noChangeAspect="1"/>
            </p:cNvPicPr>
            <p:nvPr/>
          </p:nvPicPr>
          <p:blipFill>
            <a:blip r:embed="rId4"/>
            <a:stretch>
              <a:fillRect/>
            </a:stretch>
          </p:blipFill>
          <p:spPr>
            <a:xfrm>
              <a:off x="8058701" y="0"/>
              <a:ext cx="11716458" cy="7719881"/>
            </a:xfrm>
            <a:prstGeom prst="rect">
              <a:avLst/>
            </a:prstGeom>
            <a:ln w="12700" cap="flat">
              <a:noFill/>
              <a:miter lim="400000"/>
            </a:ln>
            <a:effectLst/>
          </p:spPr>
        </p:pic>
        <p:pic>
          <p:nvPicPr>
            <p:cNvPr id="618" name="Image" descr="Image"/>
            <p:cNvPicPr>
              <a:picLocks noChangeAspect="1"/>
            </p:cNvPicPr>
            <p:nvPr/>
          </p:nvPicPr>
          <p:blipFill>
            <a:blip r:embed="rId5"/>
            <a:stretch>
              <a:fillRect/>
            </a:stretch>
          </p:blipFill>
          <p:spPr>
            <a:xfrm>
              <a:off x="0" y="481651"/>
              <a:ext cx="8184902" cy="5392968"/>
            </a:xfrm>
            <a:prstGeom prst="rect">
              <a:avLst/>
            </a:prstGeom>
            <a:ln w="12700" cap="flat">
              <a:noFill/>
              <a:miter lim="400000"/>
            </a:ln>
            <a:effectLst/>
          </p:spPr>
        </p:pic>
        <p:pic>
          <p:nvPicPr>
            <p:cNvPr id="619" name="Image" descr="Image"/>
            <p:cNvPicPr>
              <a:picLocks noChangeAspect="1"/>
            </p:cNvPicPr>
            <p:nvPr/>
          </p:nvPicPr>
          <p:blipFill>
            <a:blip r:embed="rId6"/>
            <a:stretch>
              <a:fillRect/>
            </a:stretch>
          </p:blipFill>
          <p:spPr>
            <a:xfrm>
              <a:off x="19644222" y="2924135"/>
              <a:ext cx="4673601" cy="508001"/>
            </a:xfrm>
            <a:prstGeom prst="rect">
              <a:avLst/>
            </a:prstGeom>
            <a:ln w="12700" cap="flat">
              <a:noFill/>
              <a:miter lim="400000"/>
            </a:ln>
            <a:effectLst/>
          </p:spPr>
        </p:pic>
        <p:sp>
          <p:nvSpPr>
            <p:cNvPr id="620" name="Target:"/>
            <p:cNvSpPr txBox="1"/>
            <p:nvPr/>
          </p:nvSpPr>
          <p:spPr>
            <a:xfrm>
              <a:off x="19558114" y="2192900"/>
              <a:ext cx="1116178" cy="4613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Target: </a:t>
              </a:r>
            </a:p>
          </p:txBody>
        </p:sp>
        <p:sp>
          <p:nvSpPr>
            <p:cNvPr id="621" name="Proposal:…"/>
            <p:cNvSpPr txBox="1"/>
            <p:nvPr/>
          </p:nvSpPr>
          <p:spPr>
            <a:xfrm>
              <a:off x="19558229" y="4305408"/>
              <a:ext cx="3630779" cy="8296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l"/>
              <a:r>
                <a:t>Proposal:</a:t>
              </a:r>
            </a:p>
            <a:p>
              <a:pPr algn="l">
                <a:defRPr>
                  <a:solidFill>
                    <a:srgbClr val="000000"/>
                  </a:solidFill>
                </a:defRPr>
              </a:pPr>
              <a:r>
                <a:t>Arbitrary!  (eg., Gaussian) </a:t>
              </a:r>
            </a:p>
          </p:txBody>
        </p:sp>
      </p:grpSp>
      <p:grpSp>
        <p:nvGrpSpPr>
          <p:cNvPr id="626" name="Group"/>
          <p:cNvGrpSpPr/>
          <p:nvPr/>
        </p:nvGrpSpPr>
        <p:grpSpPr>
          <a:xfrm>
            <a:off x="12922794" y="4231814"/>
            <a:ext cx="8501944" cy="2196356"/>
            <a:chOff x="0" y="40929"/>
            <a:chExt cx="8501942" cy="2196354"/>
          </a:xfrm>
        </p:grpSpPr>
        <p:sp>
          <p:nvSpPr>
            <p:cNvPr id="623" name="Draw random r from uniform  distribution [0,1];…"/>
            <p:cNvSpPr/>
            <p:nvPr/>
          </p:nvSpPr>
          <p:spPr>
            <a:xfrm>
              <a:off x="0" y="967282"/>
              <a:ext cx="1270000"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l"/>
              <a:r>
                <a:t>Draw </a:t>
              </a:r>
              <a:r>
                <a:rPr>
                  <a:solidFill>
                    <a:schemeClr val="accent5">
                      <a:lumOff val="-29866"/>
                    </a:schemeClr>
                  </a:solidFill>
                </a:rPr>
                <a:t>random</a:t>
              </a:r>
              <a:r>
                <a:t> r from uniform  distribution [0,1];</a:t>
              </a:r>
            </a:p>
            <a:p>
              <a:pPr algn="l"/>
              <a:endParaRPr/>
            </a:p>
            <a:p>
              <a:pPr algn="l"/>
              <a:r>
                <a:t>If                 ; </a:t>
              </a:r>
              <a:r>
                <a:rPr>
                  <a:solidFill>
                    <a:schemeClr val="accent3">
                      <a:hueOff val="914338"/>
                      <a:satOff val="31515"/>
                      <a:lumOff val="-30790"/>
                    </a:schemeClr>
                  </a:solidFill>
                </a:rPr>
                <a:t>accept and update to x</a:t>
              </a:r>
              <a:r>
                <a:rPr baseline="-5999">
                  <a:solidFill>
                    <a:schemeClr val="accent3">
                      <a:hueOff val="914338"/>
                      <a:satOff val="31515"/>
                      <a:lumOff val="-30790"/>
                    </a:schemeClr>
                  </a:solidFill>
                </a:rPr>
                <a:t>t+1</a:t>
              </a:r>
              <a:r>
                <a:t> </a:t>
              </a:r>
              <a:r>
                <a:rPr>
                  <a:solidFill>
                    <a:schemeClr val="accent3">
                      <a:hueOff val="914338"/>
                      <a:satOff val="31515"/>
                      <a:lumOff val="-30790"/>
                    </a:schemeClr>
                  </a:solidFill>
                </a:rPr>
                <a:t>=x’</a:t>
              </a:r>
            </a:p>
            <a:p>
              <a:pPr algn="l"/>
              <a:endParaRPr>
                <a:solidFill>
                  <a:schemeClr val="accent3">
                    <a:hueOff val="914338"/>
                    <a:satOff val="31515"/>
                    <a:lumOff val="-30790"/>
                  </a:schemeClr>
                </a:solidFill>
              </a:endParaRPr>
            </a:p>
            <a:p>
              <a:pPr algn="l"/>
              <a:r>
                <a:t>Otherwise: </a:t>
              </a:r>
              <a:r>
                <a:rPr>
                  <a:solidFill>
                    <a:schemeClr val="accent5">
                      <a:lumOff val="-29866"/>
                    </a:schemeClr>
                  </a:solidFill>
                </a:rPr>
                <a:t>reject and x</a:t>
              </a:r>
              <a:r>
                <a:rPr baseline="-5999">
                  <a:solidFill>
                    <a:schemeClr val="accent5">
                      <a:lumOff val="-29866"/>
                    </a:schemeClr>
                  </a:solidFill>
                </a:rPr>
                <a:t>t+1</a:t>
              </a:r>
              <a:r>
                <a:t> </a:t>
              </a:r>
              <a:r>
                <a:rPr>
                  <a:solidFill>
                    <a:schemeClr val="accent5">
                      <a:lumOff val="-29866"/>
                    </a:schemeClr>
                  </a:solidFill>
                </a:rPr>
                <a:t>=x</a:t>
              </a:r>
              <a:r>
                <a:rPr baseline="-5999">
                  <a:solidFill>
                    <a:schemeClr val="accent5">
                      <a:lumOff val="-29866"/>
                    </a:schemeClr>
                  </a:solidFill>
                </a:rPr>
                <a:t>t</a:t>
              </a:r>
            </a:p>
          </p:txBody>
        </p:sp>
        <p:pic>
          <p:nvPicPr>
            <p:cNvPr id="624" name="Image" descr="Image"/>
            <p:cNvPicPr>
              <a:picLocks noChangeAspect="1"/>
            </p:cNvPicPr>
            <p:nvPr/>
          </p:nvPicPr>
          <p:blipFill>
            <a:blip r:embed="rId7"/>
            <a:stretch>
              <a:fillRect/>
            </a:stretch>
          </p:blipFill>
          <p:spPr>
            <a:xfrm>
              <a:off x="6495341" y="40929"/>
              <a:ext cx="2006601" cy="457201"/>
            </a:xfrm>
            <a:prstGeom prst="rect">
              <a:avLst/>
            </a:prstGeom>
            <a:ln w="12700" cap="flat">
              <a:noFill/>
              <a:miter lim="400000"/>
            </a:ln>
            <a:effectLst/>
          </p:spPr>
        </p:pic>
        <p:pic>
          <p:nvPicPr>
            <p:cNvPr id="625" name="Image" descr="Image"/>
            <p:cNvPicPr>
              <a:picLocks noChangeAspect="1"/>
            </p:cNvPicPr>
            <p:nvPr/>
          </p:nvPicPr>
          <p:blipFill>
            <a:blip r:embed="rId8"/>
            <a:stretch>
              <a:fillRect/>
            </a:stretch>
          </p:blipFill>
          <p:spPr>
            <a:xfrm>
              <a:off x="541000" y="782448"/>
              <a:ext cx="1054101" cy="368301"/>
            </a:xfrm>
            <a:prstGeom prst="rect">
              <a:avLst/>
            </a:prstGeom>
            <a:ln w="12700" cap="flat">
              <a:noFill/>
              <a:miter lim="400000"/>
            </a:ln>
            <a:effectLst/>
          </p:spPr>
        </p:pic>
      </p:grpSp>
      <p:sp>
        <p:nvSpPr>
          <p:cNvPr id="627" name="Metropolis–Hastings algorithm:"/>
          <p:cNvSpPr txBox="1"/>
          <p:nvPr/>
        </p:nvSpPr>
        <p:spPr>
          <a:xfrm>
            <a:off x="12916976" y="2940118"/>
            <a:ext cx="4977409" cy="53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2800" b="1">
                <a:solidFill>
                  <a:schemeClr val="accent5">
                    <a:lumOff val="-29866"/>
                  </a:schemeClr>
                </a:solidFill>
                <a:latin typeface="Times Roman"/>
                <a:ea typeface="Times Roman"/>
                <a:cs typeface="Times Roman"/>
                <a:sym typeface="Times Roman"/>
              </a:defRPr>
            </a:lvl1pPr>
          </a:lstStyle>
          <a:p>
            <a:r>
              <a:t>Metropolis–Hastings algorithm:</a:t>
            </a:r>
          </a:p>
        </p:txBody>
      </p:sp>
      <p:sp>
        <p:nvSpPr>
          <p:cNvPr id="628" name="Generate proposal x’"/>
          <p:cNvSpPr txBox="1"/>
          <p:nvPr/>
        </p:nvSpPr>
        <p:spPr>
          <a:xfrm>
            <a:off x="12819194" y="3578081"/>
            <a:ext cx="2970581"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Generate proposal x’</a:t>
            </a:r>
          </a:p>
        </p:txBody>
      </p:sp>
      <p:pic>
        <p:nvPicPr>
          <p:cNvPr id="629" name="Image" descr="Image"/>
          <p:cNvPicPr>
            <a:picLocks noChangeAspect="1"/>
          </p:cNvPicPr>
          <p:nvPr/>
        </p:nvPicPr>
        <p:blipFill>
          <a:blip r:embed="rId9"/>
          <a:stretch>
            <a:fillRect/>
          </a:stretch>
        </p:blipFill>
        <p:spPr>
          <a:xfrm>
            <a:off x="1120757" y="5192128"/>
            <a:ext cx="7670801" cy="5080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622"/>
                                        </p:tgtEl>
                                        <p:attrNameLst>
                                          <p:attrName>style.visibility</p:attrName>
                                        </p:attrNameLst>
                                      </p:cBhvr>
                                      <p:to>
                                        <p:strVal val="visible"/>
                                      </p:to>
                                    </p:set>
                                    <p:animEffect transition="in" filter="wipe(left)">
                                      <p:cBhvr>
                                        <p:cTn id="7" dur="500"/>
                                        <p:tgtEl>
                                          <p:spTgt spid="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 grpId="1"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Gradient-free: fast but designed for low-dimensional problems…"/>
          <p:cNvSpPr txBox="1"/>
          <p:nvPr/>
        </p:nvSpPr>
        <p:spPr>
          <a:xfrm>
            <a:off x="479875" y="827406"/>
            <a:ext cx="11852860" cy="9298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marL="355600" indent="-355600" algn="l" defTabSz="2438339">
              <a:buSzPct val="123000"/>
              <a:buChar char="•"/>
              <a:defRPr sz="2800"/>
            </a:pPr>
            <a:r>
              <a:t>Gradient-free: fast but designed for low-dimensional problems</a:t>
            </a:r>
          </a:p>
          <a:p>
            <a:pPr marL="355600" indent="-355600" algn="l" defTabSz="2438339">
              <a:buSzPct val="123000"/>
              <a:buChar char="•"/>
              <a:defRPr sz="2800"/>
            </a:pPr>
            <a:r>
              <a:t>Gradient-based: expensive but designed for high-dimensional problems</a:t>
            </a:r>
          </a:p>
        </p:txBody>
      </p:sp>
      <p:pic>
        <p:nvPicPr>
          <p:cNvPr id="634" name="momresample.png" descr="momresample.png"/>
          <p:cNvPicPr>
            <a:picLocks noChangeAspect="1"/>
          </p:cNvPicPr>
          <p:nvPr/>
        </p:nvPicPr>
        <p:blipFill>
          <a:blip r:embed="rId3"/>
          <a:stretch>
            <a:fillRect/>
          </a:stretch>
        </p:blipFill>
        <p:spPr>
          <a:xfrm>
            <a:off x="3520657" y="8818124"/>
            <a:ext cx="7087913" cy="4744802"/>
          </a:xfrm>
          <a:prstGeom prst="rect">
            <a:avLst/>
          </a:prstGeom>
          <a:ln w="12700">
            <a:miter lim="400000"/>
          </a:ln>
        </p:spPr>
      </p:pic>
      <p:sp>
        <p:nvSpPr>
          <p:cNvPr id="635" name="HMC uses an auxiliary variable (momentum)…"/>
          <p:cNvSpPr txBox="1"/>
          <p:nvPr/>
        </p:nvSpPr>
        <p:spPr>
          <a:xfrm>
            <a:off x="3961115" y="7773131"/>
            <a:ext cx="5652314" cy="1097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defTabSz="2438339">
              <a:defRPr sz="2200">
                <a:solidFill>
                  <a:schemeClr val="accent5">
                    <a:lumOff val="-29866"/>
                  </a:schemeClr>
                </a:solidFill>
              </a:defRPr>
            </a:pPr>
            <a:r>
              <a:t>HMC uses an auxiliary variable (momentum) </a:t>
            </a:r>
          </a:p>
          <a:p>
            <a:pPr defTabSz="2438339">
              <a:defRPr sz="2200"/>
            </a:pPr>
            <a:r>
              <a:t>to avoid random walk (lower rejection rate)</a:t>
            </a:r>
          </a:p>
          <a:p>
            <a:pPr defTabSz="2438339">
              <a:defRPr sz="2200"/>
            </a:pPr>
            <a:r>
              <a:t>(simulating Hamiltonian dynamics)</a:t>
            </a:r>
          </a:p>
        </p:txBody>
      </p:sp>
      <p:pic>
        <p:nvPicPr>
          <p:cNvPr id="636" name="Examples-demonstrating-the-basics-of-HMC-a-The-effect-of-different-step-sizes-e-and.png" descr="Examples-demonstrating-the-basics-of-HMC-a-The-effect-of-different-step-sizes-e-and.png"/>
          <p:cNvPicPr>
            <a:picLocks noChangeAspect="1"/>
          </p:cNvPicPr>
          <p:nvPr/>
        </p:nvPicPr>
        <p:blipFill>
          <a:blip r:embed="rId4"/>
          <a:srcRect r="49896" b="66572"/>
          <a:stretch>
            <a:fillRect/>
          </a:stretch>
        </p:blipFill>
        <p:spPr>
          <a:xfrm>
            <a:off x="14746251" y="8693983"/>
            <a:ext cx="5345578" cy="4993013"/>
          </a:xfrm>
          <a:prstGeom prst="rect">
            <a:avLst/>
          </a:prstGeom>
          <a:ln w="12700">
            <a:miter lim="400000"/>
          </a:ln>
        </p:spPr>
      </p:pic>
      <p:sp>
        <p:nvSpPr>
          <p:cNvPr id="637" name="HMC is sensitive to stepsize and integration interval;…"/>
          <p:cNvSpPr txBox="1"/>
          <p:nvPr/>
        </p:nvSpPr>
        <p:spPr>
          <a:xfrm>
            <a:off x="14383817" y="7760431"/>
            <a:ext cx="6619037" cy="1097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defTabSz="2438339">
              <a:defRPr sz="2200">
                <a:solidFill>
                  <a:schemeClr val="accent5">
                    <a:lumOff val="-29866"/>
                  </a:schemeClr>
                </a:solidFill>
              </a:defRPr>
            </a:pPr>
            <a:r>
              <a:t>HMC is sensitive to stepsize and integration interval;</a:t>
            </a:r>
          </a:p>
          <a:p>
            <a:pPr defTabSz="2438339">
              <a:defRPr sz="2200"/>
            </a:pPr>
            <a:r>
              <a:t>Large step size: Divergence</a:t>
            </a:r>
          </a:p>
          <a:p>
            <a:pPr defTabSz="2438339">
              <a:defRPr sz="2200"/>
            </a:pPr>
            <a:r>
              <a:t>Small step size: waste of computational time</a:t>
            </a:r>
          </a:p>
        </p:txBody>
      </p:sp>
      <p:sp>
        <p:nvSpPr>
          <p:cNvPr id="638" name="Hamiltonian Monte Carlo (HMC)"/>
          <p:cNvSpPr txBox="1"/>
          <p:nvPr/>
        </p:nvSpPr>
        <p:spPr>
          <a:xfrm>
            <a:off x="253625" y="-130300"/>
            <a:ext cx="7012281" cy="11805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l" defTabSz="642937">
              <a:defRPr sz="3600" b="1">
                <a:solidFill>
                  <a:srgbClr val="C00000"/>
                </a:solidFill>
              </a:defRPr>
            </a:lvl1pPr>
          </a:lstStyle>
          <a:p>
            <a:r>
              <a:rPr dirty="0"/>
              <a:t>Hamiltonian Monte Carlo (HMC)</a:t>
            </a:r>
          </a:p>
        </p:txBody>
      </p:sp>
      <p:pic>
        <p:nvPicPr>
          <p:cNvPr id="639" name="Image" descr="Image"/>
          <p:cNvPicPr>
            <a:picLocks noChangeAspect="1"/>
          </p:cNvPicPr>
          <p:nvPr/>
        </p:nvPicPr>
        <p:blipFill>
          <a:blip r:embed="rId5"/>
          <a:srcRect l="73198" r="3236" b="12973"/>
          <a:stretch>
            <a:fillRect/>
          </a:stretch>
        </p:blipFill>
        <p:spPr>
          <a:xfrm>
            <a:off x="14025302" y="-279829"/>
            <a:ext cx="3142633" cy="3787997"/>
          </a:xfrm>
          <a:prstGeom prst="rect">
            <a:avLst/>
          </a:prstGeom>
          <a:ln w="12700">
            <a:miter lim="400000"/>
          </a:ln>
        </p:spPr>
      </p:pic>
      <p:pic>
        <p:nvPicPr>
          <p:cNvPr id="640" name="Image" descr="Image"/>
          <p:cNvPicPr>
            <a:picLocks noChangeAspect="1"/>
          </p:cNvPicPr>
          <p:nvPr/>
        </p:nvPicPr>
        <p:blipFill>
          <a:blip r:embed="rId5"/>
          <a:srcRect l="5225" t="5334" r="72069" b="12428"/>
          <a:stretch>
            <a:fillRect/>
          </a:stretch>
        </p:blipFill>
        <p:spPr>
          <a:xfrm>
            <a:off x="18066263" y="-65965"/>
            <a:ext cx="3034560" cy="3587409"/>
          </a:xfrm>
          <a:prstGeom prst="rect">
            <a:avLst/>
          </a:prstGeom>
          <a:ln w="12700">
            <a:miter lim="400000"/>
          </a:ln>
        </p:spPr>
      </p:pic>
      <p:pic>
        <p:nvPicPr>
          <p:cNvPr id="641" name="Image" descr="Image"/>
          <p:cNvPicPr>
            <a:picLocks noChangeAspect="1"/>
          </p:cNvPicPr>
          <p:nvPr/>
        </p:nvPicPr>
        <p:blipFill>
          <a:blip r:embed="rId5"/>
          <a:srcRect l="50415" r="26746" b="12160"/>
          <a:stretch>
            <a:fillRect/>
          </a:stretch>
        </p:blipFill>
        <p:spPr>
          <a:xfrm>
            <a:off x="14054001" y="3512832"/>
            <a:ext cx="3034509" cy="3809295"/>
          </a:xfrm>
          <a:prstGeom prst="rect">
            <a:avLst/>
          </a:prstGeom>
          <a:ln w="12700">
            <a:miter lim="400000"/>
          </a:ln>
        </p:spPr>
      </p:pic>
      <p:pic>
        <p:nvPicPr>
          <p:cNvPr id="642" name="Image" descr="Image"/>
          <p:cNvPicPr>
            <a:picLocks noChangeAspect="1"/>
          </p:cNvPicPr>
          <p:nvPr/>
        </p:nvPicPr>
        <p:blipFill>
          <a:blip r:embed="rId5"/>
          <a:srcRect l="27814" r="49550" b="14453"/>
          <a:stretch>
            <a:fillRect/>
          </a:stretch>
        </p:blipFill>
        <p:spPr>
          <a:xfrm>
            <a:off x="18054929" y="3512833"/>
            <a:ext cx="3088185" cy="3809315"/>
          </a:xfrm>
          <a:prstGeom prst="rect">
            <a:avLst/>
          </a:prstGeom>
          <a:ln w="12700">
            <a:miter lim="400000"/>
          </a:ln>
        </p:spPr>
      </p:pic>
      <p:sp>
        <p:nvSpPr>
          <p:cNvPr id="643" name="H(p, q)=T(q)+V(q)"/>
          <p:cNvSpPr txBox="1"/>
          <p:nvPr/>
        </p:nvSpPr>
        <p:spPr>
          <a:xfrm>
            <a:off x="453695" y="12261830"/>
            <a:ext cx="2427428"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H(p, q)=T(q)+V(q)</a:t>
            </a:r>
          </a:p>
        </p:txBody>
      </p:sp>
      <p:grpSp>
        <p:nvGrpSpPr>
          <p:cNvPr id="648" name="Group"/>
          <p:cNvGrpSpPr/>
          <p:nvPr/>
        </p:nvGrpSpPr>
        <p:grpSpPr>
          <a:xfrm>
            <a:off x="741941" y="1791873"/>
            <a:ext cx="10248813" cy="5394598"/>
            <a:chOff x="0" y="0"/>
            <a:chExt cx="10248811" cy="5394596"/>
          </a:xfrm>
        </p:grpSpPr>
        <p:pic>
          <p:nvPicPr>
            <p:cNvPr id="644" name="Image" descr="Image"/>
            <p:cNvPicPr>
              <a:picLocks noChangeAspect="1"/>
            </p:cNvPicPr>
            <p:nvPr/>
          </p:nvPicPr>
          <p:blipFill>
            <a:blip r:embed="rId6"/>
            <a:srcRect t="15582"/>
            <a:stretch>
              <a:fillRect/>
            </a:stretch>
          </p:blipFill>
          <p:spPr>
            <a:xfrm>
              <a:off x="0" y="102003"/>
              <a:ext cx="10248812" cy="5292594"/>
            </a:xfrm>
            <a:prstGeom prst="rect">
              <a:avLst/>
            </a:prstGeom>
            <a:ln w="12700" cap="flat">
              <a:noFill/>
              <a:miter lim="400000"/>
            </a:ln>
            <a:effectLst/>
          </p:spPr>
        </p:pic>
        <p:sp>
          <p:nvSpPr>
            <p:cNvPr id="645" name="Rectangle"/>
            <p:cNvSpPr/>
            <p:nvPr/>
          </p:nvSpPr>
          <p:spPr>
            <a:xfrm>
              <a:off x="45013" y="0"/>
              <a:ext cx="1992994" cy="628923"/>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46" name="Rectangle"/>
            <p:cNvSpPr/>
            <p:nvPr/>
          </p:nvSpPr>
          <p:spPr>
            <a:xfrm>
              <a:off x="45013" y="1993124"/>
              <a:ext cx="1992994" cy="628924"/>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47" name="Rectangle"/>
            <p:cNvSpPr/>
            <p:nvPr/>
          </p:nvSpPr>
          <p:spPr>
            <a:xfrm>
              <a:off x="45013" y="3958179"/>
              <a:ext cx="1992994" cy="628924"/>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pic>
        <p:nvPicPr>
          <p:cNvPr id="649" name="images.png" descr="images.png"/>
          <p:cNvPicPr>
            <a:picLocks noChangeAspect="1"/>
          </p:cNvPicPr>
          <p:nvPr/>
        </p:nvPicPr>
        <p:blipFill>
          <a:blip r:embed="rId7"/>
          <a:srcRect b="24499"/>
          <a:stretch>
            <a:fillRect/>
          </a:stretch>
        </p:blipFill>
        <p:spPr>
          <a:xfrm>
            <a:off x="-150081" y="10122373"/>
            <a:ext cx="3634917" cy="1536860"/>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NUTS: The no-u-turn sampler: Adaptively setting path lengths in HMC (Hoffman, M.D., Gelman, A., JMLR 2014)"/>
          <p:cNvSpPr txBox="1"/>
          <p:nvPr/>
        </p:nvSpPr>
        <p:spPr>
          <a:xfrm>
            <a:off x="451973" y="13041543"/>
            <a:ext cx="13986536" cy="411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2438339">
              <a:defRPr sz="2200"/>
            </a:lvl1pPr>
          </a:lstStyle>
          <a:p>
            <a:r>
              <a:t>NUTS: The no-u-turn sampler: Adaptively setting path lengths in HMC (Hoffman, M.D., Gelman, A., JMLR 2014)</a:t>
            </a:r>
          </a:p>
        </p:txBody>
      </p:sp>
      <p:pic>
        <p:nvPicPr>
          <p:cNvPr id="654" name="HarlMCMC shake.mp4" descr="HarlMCMC shake.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91916" y="990302"/>
            <a:ext cx="15614282" cy="11686363"/>
          </a:xfrm>
          <a:prstGeom prst="rect">
            <a:avLst/>
          </a:prstGeom>
          <a:ln w="12700">
            <a:miter lim="400000"/>
          </a:ln>
        </p:spPr>
      </p:pic>
      <p:sp>
        <p:nvSpPr>
          <p:cNvPr id="655" name="No-U-Turn Sampler (NUTS): self-tuning variant of HMC"/>
          <p:cNvSpPr txBox="1"/>
          <p:nvPr/>
        </p:nvSpPr>
        <p:spPr>
          <a:xfrm>
            <a:off x="134398" y="145379"/>
            <a:ext cx="12402353" cy="621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lgn="l" defTabSz="642937">
              <a:defRPr sz="3600" b="1">
                <a:solidFill>
                  <a:srgbClr val="C00000"/>
                </a:solidFill>
              </a:defRPr>
            </a:lvl1pPr>
          </a:lstStyle>
          <a:p>
            <a:r>
              <a:t>No-U-Turn Sampler (NUTS): self-tuning variant of HMC</a:t>
            </a:r>
          </a:p>
        </p:txBody>
      </p:sp>
      <p:grpSp>
        <p:nvGrpSpPr>
          <p:cNvPr id="671" name="Group"/>
          <p:cNvGrpSpPr/>
          <p:nvPr/>
        </p:nvGrpSpPr>
        <p:grpSpPr>
          <a:xfrm>
            <a:off x="16188180" y="130558"/>
            <a:ext cx="7841934" cy="13454884"/>
            <a:chOff x="0" y="0"/>
            <a:chExt cx="7841932" cy="13454882"/>
          </a:xfrm>
        </p:grpSpPr>
        <p:grpSp>
          <p:nvGrpSpPr>
            <p:cNvPr id="658" name="Group"/>
            <p:cNvGrpSpPr/>
            <p:nvPr/>
          </p:nvGrpSpPr>
          <p:grpSpPr>
            <a:xfrm>
              <a:off x="266940" y="7185928"/>
              <a:ext cx="6949728" cy="3174655"/>
              <a:chOff x="0" y="0"/>
              <a:chExt cx="6949726" cy="3174654"/>
            </a:xfrm>
          </p:grpSpPr>
          <p:pic>
            <p:nvPicPr>
              <p:cNvPr id="656" name="mlstac9037f5_lr.jpg" descr="mlstac9037f5_lr.jpg"/>
              <p:cNvPicPr>
                <a:picLocks noChangeAspect="1"/>
              </p:cNvPicPr>
              <p:nvPr/>
            </p:nvPicPr>
            <p:blipFill>
              <a:blip r:embed="rId5"/>
              <a:srcRect l="50408" b="66559"/>
              <a:stretch>
                <a:fillRect/>
              </a:stretch>
            </p:blipFill>
            <p:spPr>
              <a:xfrm>
                <a:off x="0" y="134681"/>
                <a:ext cx="6949727" cy="3039974"/>
              </a:xfrm>
              <a:prstGeom prst="rect">
                <a:avLst/>
              </a:prstGeom>
              <a:ln w="12700" cap="flat">
                <a:noFill/>
                <a:miter lim="400000"/>
              </a:ln>
              <a:effectLst/>
            </p:spPr>
          </p:pic>
          <p:sp>
            <p:nvSpPr>
              <p:cNvPr id="657" name="Rectangle"/>
              <p:cNvSpPr/>
              <p:nvPr/>
            </p:nvSpPr>
            <p:spPr>
              <a:xfrm>
                <a:off x="461354" y="0"/>
                <a:ext cx="725905" cy="524573"/>
              </a:xfrm>
              <a:prstGeom prst="rect">
                <a:avLst/>
              </a:prstGeom>
              <a:solidFill>
                <a:srgbClr val="FFFFFF"/>
              </a:solidFill>
              <a:ln w="12700" cap="flat">
                <a:noFill/>
                <a:miter lim="400000"/>
              </a:ln>
              <a:effectLst/>
            </p:spPr>
            <p:txBody>
              <a:bodyPr wrap="square" lIns="38100" tIns="38100" rIns="38100" bIns="3810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grpSp>
        <p:grpSp>
          <p:nvGrpSpPr>
            <p:cNvPr id="661" name="Group"/>
            <p:cNvGrpSpPr/>
            <p:nvPr/>
          </p:nvGrpSpPr>
          <p:grpSpPr>
            <a:xfrm>
              <a:off x="584060" y="10388611"/>
              <a:ext cx="7252818" cy="3066272"/>
              <a:chOff x="0" y="0"/>
              <a:chExt cx="7252816" cy="3066270"/>
            </a:xfrm>
          </p:grpSpPr>
          <p:pic>
            <p:nvPicPr>
              <p:cNvPr id="659" name="mlstac9037f5_lr.jpg" descr="mlstac9037f5_lr.jpg"/>
              <p:cNvPicPr>
                <a:picLocks noChangeAspect="1"/>
              </p:cNvPicPr>
              <p:nvPr/>
            </p:nvPicPr>
            <p:blipFill>
              <a:blip r:embed="rId5"/>
              <a:srcRect r="47173" b="66559"/>
              <a:stretch>
                <a:fillRect/>
              </a:stretch>
            </p:blipFill>
            <p:spPr>
              <a:xfrm>
                <a:off x="0" y="87966"/>
                <a:ext cx="7252817" cy="2978305"/>
              </a:xfrm>
              <a:prstGeom prst="rect">
                <a:avLst/>
              </a:prstGeom>
              <a:ln w="12700" cap="flat">
                <a:noFill/>
                <a:miter lim="400000"/>
              </a:ln>
              <a:effectLst/>
            </p:spPr>
          </p:pic>
          <p:sp>
            <p:nvSpPr>
              <p:cNvPr id="660" name="Rectangle"/>
              <p:cNvSpPr/>
              <p:nvPr/>
            </p:nvSpPr>
            <p:spPr>
              <a:xfrm>
                <a:off x="504513" y="0"/>
                <a:ext cx="711179" cy="513931"/>
              </a:xfrm>
              <a:prstGeom prst="rect">
                <a:avLst/>
              </a:prstGeom>
              <a:solidFill>
                <a:srgbClr val="FFFFFF"/>
              </a:solidFill>
              <a:ln w="12700" cap="flat">
                <a:noFill/>
                <a:miter lim="400000"/>
              </a:ln>
              <a:effectLst/>
            </p:spPr>
            <p:txBody>
              <a:bodyPr wrap="square" lIns="38100" tIns="38100" rIns="38100" bIns="3810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grpSp>
        <p:pic>
          <p:nvPicPr>
            <p:cNvPr id="662" name="mcmc_scatter-3-1.png" descr="mcmc_scatter-3-1.png"/>
            <p:cNvPicPr>
              <a:picLocks noChangeAspect="1"/>
            </p:cNvPicPr>
            <p:nvPr/>
          </p:nvPicPr>
          <p:blipFill>
            <a:blip r:embed="rId6"/>
            <a:stretch>
              <a:fillRect/>
            </a:stretch>
          </p:blipFill>
          <p:spPr>
            <a:xfrm>
              <a:off x="0" y="563378"/>
              <a:ext cx="7841933" cy="4846315"/>
            </a:xfrm>
            <a:prstGeom prst="rect">
              <a:avLst/>
            </a:prstGeom>
            <a:ln w="12700" cap="flat">
              <a:noFill/>
              <a:miter lim="400000"/>
            </a:ln>
            <a:effectLst/>
          </p:spPr>
        </p:pic>
        <p:grpSp>
          <p:nvGrpSpPr>
            <p:cNvPr id="665" name="Group"/>
            <p:cNvGrpSpPr/>
            <p:nvPr/>
          </p:nvGrpSpPr>
          <p:grpSpPr>
            <a:xfrm>
              <a:off x="928036" y="5735079"/>
              <a:ext cx="2568133" cy="715950"/>
              <a:chOff x="0" y="0"/>
              <a:chExt cx="2568132" cy="715949"/>
            </a:xfrm>
          </p:grpSpPr>
          <p:pic>
            <p:nvPicPr>
              <p:cNvPr id="663" name="Image" descr="Image"/>
              <p:cNvPicPr>
                <a:picLocks noChangeAspect="1"/>
              </p:cNvPicPr>
              <p:nvPr/>
            </p:nvPicPr>
            <p:blipFill>
              <a:blip r:embed="rId7"/>
              <a:stretch>
                <a:fillRect/>
              </a:stretch>
            </p:blipFill>
            <p:spPr>
              <a:xfrm>
                <a:off x="125909" y="140070"/>
                <a:ext cx="2316315" cy="460704"/>
              </a:xfrm>
              <a:prstGeom prst="rect">
                <a:avLst/>
              </a:prstGeom>
              <a:ln w="12700" cap="flat">
                <a:noFill/>
                <a:miter lim="400000"/>
              </a:ln>
              <a:effectLst/>
            </p:spPr>
          </p:pic>
          <p:sp>
            <p:nvSpPr>
              <p:cNvPr id="664" name="Rectangle"/>
              <p:cNvSpPr/>
              <p:nvPr/>
            </p:nvSpPr>
            <p:spPr>
              <a:xfrm>
                <a:off x="0" y="0"/>
                <a:ext cx="2568133" cy="715950"/>
              </a:xfrm>
              <a:prstGeom prst="rect">
                <a:avLst/>
              </a:prstGeom>
              <a:noFill/>
              <a:ln w="25400" cap="flat">
                <a:solidFill>
                  <a:schemeClr val="accent5">
                    <a:lumOff val="-29866"/>
                  </a:schemeClr>
                </a:solidFill>
                <a:prstDash val="solid"/>
                <a:miter lim="400000"/>
              </a:ln>
              <a:effectLst/>
            </p:spPr>
            <p:txBody>
              <a:bodyPr wrap="square" lIns="38100" tIns="38100" rIns="38100" bIns="3810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grpSp>
        <p:grpSp>
          <p:nvGrpSpPr>
            <p:cNvPr id="669" name="Group"/>
            <p:cNvGrpSpPr/>
            <p:nvPr/>
          </p:nvGrpSpPr>
          <p:grpSpPr>
            <a:xfrm>
              <a:off x="4864002" y="5508479"/>
              <a:ext cx="2568133" cy="1442395"/>
              <a:chOff x="0" y="0"/>
              <a:chExt cx="2568132" cy="1442394"/>
            </a:xfrm>
          </p:grpSpPr>
          <p:pic>
            <p:nvPicPr>
              <p:cNvPr id="666" name="Image" descr="Image"/>
              <p:cNvPicPr>
                <a:picLocks noChangeAspect="1"/>
              </p:cNvPicPr>
              <p:nvPr/>
            </p:nvPicPr>
            <p:blipFill>
              <a:blip r:embed="rId8"/>
              <a:stretch>
                <a:fillRect/>
              </a:stretch>
            </p:blipFill>
            <p:spPr>
              <a:xfrm>
                <a:off x="157902" y="799247"/>
                <a:ext cx="2252329" cy="460704"/>
              </a:xfrm>
              <a:prstGeom prst="rect">
                <a:avLst/>
              </a:prstGeom>
              <a:ln w="12700" cap="flat">
                <a:noFill/>
                <a:miter lim="400000"/>
              </a:ln>
              <a:effectLst/>
            </p:spPr>
          </p:pic>
          <p:pic>
            <p:nvPicPr>
              <p:cNvPr id="667" name="Image" descr="Image"/>
              <p:cNvPicPr>
                <a:picLocks noChangeAspect="1"/>
              </p:cNvPicPr>
              <p:nvPr/>
            </p:nvPicPr>
            <p:blipFill>
              <a:blip r:embed="rId9"/>
              <a:stretch>
                <a:fillRect/>
              </a:stretch>
            </p:blipFill>
            <p:spPr>
              <a:xfrm>
                <a:off x="196294" y="114475"/>
                <a:ext cx="2175545" cy="435110"/>
              </a:xfrm>
              <a:prstGeom prst="rect">
                <a:avLst/>
              </a:prstGeom>
              <a:ln w="12700" cap="flat">
                <a:noFill/>
                <a:miter lim="400000"/>
              </a:ln>
              <a:effectLst/>
            </p:spPr>
          </p:pic>
          <p:sp>
            <p:nvSpPr>
              <p:cNvPr id="668" name="Rectangle"/>
              <p:cNvSpPr/>
              <p:nvPr/>
            </p:nvSpPr>
            <p:spPr>
              <a:xfrm>
                <a:off x="0" y="0"/>
                <a:ext cx="2568133" cy="1442395"/>
              </a:xfrm>
              <a:prstGeom prst="rect">
                <a:avLst/>
              </a:prstGeom>
              <a:noFill/>
              <a:ln w="25400" cap="flat">
                <a:solidFill>
                  <a:schemeClr val="accent5">
                    <a:lumOff val="-29866"/>
                  </a:schemeClr>
                </a:solidFill>
                <a:prstDash val="solid"/>
                <a:miter lim="400000"/>
              </a:ln>
              <a:effectLst/>
            </p:spPr>
            <p:txBody>
              <a:bodyPr wrap="square" lIns="38100" tIns="38100" rIns="38100" bIns="3810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grpSp>
        <p:sp>
          <p:nvSpPr>
            <p:cNvPr id="670" name="Re-parameterization"/>
            <p:cNvSpPr txBox="1"/>
            <p:nvPr/>
          </p:nvSpPr>
          <p:spPr>
            <a:xfrm>
              <a:off x="2828763" y="0"/>
              <a:ext cx="3128483" cy="46459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b="1">
                  <a:solidFill>
                    <a:schemeClr val="accent5">
                      <a:lumOff val="-29866"/>
                    </a:schemeClr>
                  </a:solidFill>
                </a:defRPr>
              </a:lvl1pPr>
            </a:lstStyle>
            <a:p>
              <a:r>
                <a:t>Re-parameterization</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56" fill="hold"/>
                                        <p:tgtEl>
                                          <p:spTgt spid="654"/>
                                        </p:tgtEl>
                                      </p:cBhvr>
                                    </p:cmd>
                                  </p:childTnLst>
                                </p:cTn>
                              </p:par>
                            </p:childTnLst>
                          </p:cTn>
                        </p:par>
                      </p:childTnLst>
                    </p:cTn>
                  </p:par>
                  <p:par>
                    <p:cTn id="7" fill="hold">
                      <p:stCondLst>
                        <p:cond delay="indefinite"/>
                      </p:stCondLst>
                      <p:childTnLst>
                        <p:par>
                          <p:cTn id="8" fill="hold">
                            <p:stCondLst>
                              <p:cond delay="0"/>
                            </p:stCondLst>
                            <p:childTnLst>
                              <p:par>
                                <p:cTn id="9" presetID="9" presetClass="entr" fill="hold" grpId="2" nodeType="clickEffect">
                                  <p:stCondLst>
                                    <p:cond delay="0"/>
                                  </p:stCondLst>
                                  <p:iterate>
                                    <p:tmAbs val="0"/>
                                  </p:iterate>
                                  <p:childTnLst>
                                    <p:set>
                                      <p:cBhvr>
                                        <p:cTn id="10" fill="hold"/>
                                        <p:tgtEl>
                                          <p:spTgt spid="671"/>
                                        </p:tgtEl>
                                        <p:attrNameLst>
                                          <p:attrName>style.visibility</p:attrName>
                                        </p:attrNameLst>
                                      </p:cBhvr>
                                      <p:to>
                                        <p:strVal val="visible"/>
                                      </p:to>
                                    </p:set>
                                    <p:animEffect transition="in" filter="dissolve">
                                      <p:cBhvr>
                                        <p:cTn id="11" dur="300"/>
                                        <p:tgtEl>
                                          <p:spTgt spid="67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p:cTn id="12" fill="hold" display="0">
                  <p:stCondLst>
                    <p:cond delay="indefinite"/>
                  </p:stCondLst>
                </p:cTn>
                <p:tgtEl>
                  <p:spTgt spid="654"/>
                </p:tgtEl>
              </p:cMediaNode>
            </p:video>
            <p:seq concurrent="1" prevAc="none" nextAc="seek">
              <p:cTn id="13" restart="whenNotActive" fill="hold" evtFilter="cancelBubble" nodeType="interactiveSeq">
                <p:stCondLst>
                  <p:cond evt="onClick" delay="0">
                    <p:tgtEl>
                      <p:spTgt spid="65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54"/>
                                        </p:tgtEl>
                                      </p:cBhvr>
                                    </p:cmd>
                                  </p:childTnLst>
                                </p:cTn>
                              </p:par>
                            </p:childTnLst>
                          </p:cTn>
                        </p:par>
                      </p:childTnLst>
                    </p:cTn>
                  </p:par>
                </p:childTnLst>
              </p:cTn>
              <p:nextCondLst>
                <p:cond evt="onClick" delay="0">
                  <p:tgtEl>
                    <p:spTgt spid="654"/>
                  </p:tgtEl>
                </p:cond>
              </p:nextCondLst>
            </p:seq>
          </p:childTnLst>
        </p:cTn>
      </p:par>
    </p:tnLst>
    <p:bldLst>
      <p:bldP spid="671" grpId="2"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What is inference?"/>
          <p:cNvSpPr txBox="1"/>
          <p:nvPr/>
        </p:nvSpPr>
        <p:spPr>
          <a:xfrm>
            <a:off x="7259983" y="5570754"/>
            <a:ext cx="8927136" cy="13417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400"/>
            </a:lvl1pPr>
          </a:lstStyle>
          <a:p>
            <a:r>
              <a:t>What is inference?</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 name="Variational Inference (VI); not exact but fast"/>
          <p:cNvSpPr txBox="1"/>
          <p:nvPr/>
        </p:nvSpPr>
        <p:spPr>
          <a:xfrm>
            <a:off x="165768" y="231919"/>
            <a:ext cx="9722080" cy="6464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lgn="l" defTabSz="642937">
              <a:defRPr sz="3800" b="1">
                <a:solidFill>
                  <a:srgbClr val="C00000"/>
                </a:solidFill>
              </a:defRPr>
            </a:pPr>
            <a:r>
              <a:t>Variational Inference (VI);</a:t>
            </a:r>
            <a:r>
              <a:rPr b="0"/>
              <a:t> not exact but fast</a:t>
            </a:r>
          </a:p>
        </p:txBody>
      </p:sp>
      <p:pic>
        <p:nvPicPr>
          <p:cNvPr id="674" name="1 6N1m9kwigxbMVn1OHlun3w@2x.png" descr="1 6N1m9kwigxbMVn1OHlun3w@2x.png"/>
          <p:cNvPicPr>
            <a:picLocks noChangeAspect="1"/>
          </p:cNvPicPr>
          <p:nvPr/>
        </p:nvPicPr>
        <p:blipFill>
          <a:blip r:embed="rId3"/>
          <a:stretch>
            <a:fillRect/>
          </a:stretch>
        </p:blipFill>
        <p:spPr>
          <a:xfrm>
            <a:off x="192596" y="6282590"/>
            <a:ext cx="23316494" cy="7344183"/>
          </a:xfrm>
          <a:prstGeom prst="rect">
            <a:avLst/>
          </a:prstGeom>
          <a:ln w="12700">
            <a:miter lim="400000"/>
          </a:ln>
        </p:spPr>
      </p:pic>
      <p:pic>
        <p:nvPicPr>
          <p:cNvPr id="675" name="vi_diagram.png" descr="vi_diagram.png"/>
          <p:cNvPicPr>
            <a:picLocks noChangeAspect="1"/>
          </p:cNvPicPr>
          <p:nvPr/>
        </p:nvPicPr>
        <p:blipFill>
          <a:blip r:embed="rId4"/>
          <a:stretch>
            <a:fillRect/>
          </a:stretch>
        </p:blipFill>
        <p:spPr>
          <a:xfrm>
            <a:off x="7645813" y="226749"/>
            <a:ext cx="5672583" cy="3320116"/>
          </a:xfrm>
          <a:prstGeom prst="rect">
            <a:avLst/>
          </a:prstGeom>
          <a:ln w="12700">
            <a:miter lim="400000"/>
          </a:ln>
        </p:spPr>
      </p:pic>
      <p:sp>
        <p:nvSpPr>
          <p:cNvPr id="676" name="VI turns inference into an optimisation process,…"/>
          <p:cNvSpPr txBox="1"/>
          <p:nvPr/>
        </p:nvSpPr>
        <p:spPr>
          <a:xfrm>
            <a:off x="274042" y="1351605"/>
            <a:ext cx="11556704" cy="4851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2800">
                <a:solidFill>
                  <a:srgbClr val="000000"/>
                </a:solidFill>
                <a:latin typeface="Times Roman"/>
                <a:ea typeface="Times Roman"/>
                <a:cs typeface="Times Roman"/>
                <a:sym typeface="Times Roman"/>
              </a:defRPr>
            </a:pPr>
            <a:r>
              <a:t>VI turns inference into an optimisation process,</a:t>
            </a:r>
          </a:p>
          <a:p>
            <a:pPr algn="l">
              <a:defRPr sz="2800">
                <a:solidFill>
                  <a:srgbClr val="000000"/>
                </a:solidFill>
                <a:latin typeface="Times Roman"/>
                <a:ea typeface="Times Roman"/>
                <a:cs typeface="Times Roman"/>
                <a:sym typeface="Times Roman"/>
              </a:defRPr>
            </a:pPr>
            <a:endParaRPr/>
          </a:p>
          <a:p>
            <a:pPr algn="l">
              <a:defRPr sz="2800">
                <a:solidFill>
                  <a:srgbClr val="000000"/>
                </a:solidFill>
                <a:latin typeface="Times Roman"/>
                <a:ea typeface="Times Roman"/>
                <a:cs typeface="Times Roman"/>
                <a:sym typeface="Times Roman"/>
              </a:defRPr>
            </a:pPr>
            <a:r>
              <a:t>Posit a variational family of distributions,</a:t>
            </a:r>
          </a:p>
          <a:p>
            <a:pPr algn="l">
              <a:defRPr sz="2800">
                <a:solidFill>
                  <a:srgbClr val="000000"/>
                </a:solidFill>
                <a:latin typeface="Times Roman"/>
                <a:ea typeface="Times Roman"/>
                <a:cs typeface="Times Roman"/>
                <a:sym typeface="Times Roman"/>
              </a:defRPr>
            </a:pPr>
            <a:endParaRPr/>
          </a:p>
          <a:p>
            <a:pPr algn="l">
              <a:defRPr sz="2800">
                <a:solidFill>
                  <a:srgbClr val="000000"/>
                </a:solidFill>
                <a:latin typeface="Times Roman"/>
                <a:ea typeface="Times Roman"/>
                <a:cs typeface="Times Roman"/>
                <a:sym typeface="Times Roman"/>
              </a:defRPr>
            </a:pPr>
            <a:r>
              <a:t>Finds the closest (in KL) to the target,</a:t>
            </a:r>
          </a:p>
          <a:p>
            <a:pPr algn="l">
              <a:defRPr sz="2800">
                <a:solidFill>
                  <a:srgbClr val="000000"/>
                </a:solidFill>
                <a:latin typeface="Times Roman"/>
                <a:ea typeface="Times Roman"/>
                <a:cs typeface="Times Roman"/>
                <a:sym typeface="Times Roman"/>
              </a:defRPr>
            </a:pPr>
            <a:endParaRPr/>
          </a:p>
          <a:p>
            <a:pPr algn="l">
              <a:defRPr sz="2800">
                <a:solidFill>
                  <a:srgbClr val="000000"/>
                </a:solidFill>
                <a:latin typeface="Times Roman"/>
                <a:ea typeface="Times Roman"/>
                <a:cs typeface="Times Roman"/>
                <a:sym typeface="Times Roman"/>
              </a:defRPr>
            </a:pPr>
            <a:r>
              <a:t>The mean-field factorization ignores the inter-dependency between variables,</a:t>
            </a:r>
          </a:p>
          <a:p>
            <a:pPr algn="l">
              <a:defRPr sz="2800">
                <a:solidFill>
                  <a:srgbClr val="000000"/>
                </a:solidFill>
                <a:latin typeface="Times Roman"/>
                <a:ea typeface="Times Roman"/>
                <a:cs typeface="Times Roman"/>
                <a:sym typeface="Times Roman"/>
              </a:defRPr>
            </a:pPr>
            <a:endParaRPr/>
          </a:p>
          <a:p>
            <a:pPr algn="l" defTabSz="457200">
              <a:defRPr sz="2800">
                <a:solidFill>
                  <a:srgbClr val="000000"/>
                </a:solidFill>
                <a:latin typeface="Times Roman"/>
                <a:ea typeface="Times Roman"/>
                <a:cs typeface="Times Roman"/>
                <a:sym typeface="Times Roman"/>
              </a:defRPr>
            </a:pPr>
            <a:r>
              <a:t>Laplace approximations (i.e., unimodal normal densities) ignores multimodality.</a:t>
            </a:r>
          </a:p>
          <a:p>
            <a:pPr algn="l">
              <a:defRPr sz="2800">
                <a:solidFill>
                  <a:srgbClr val="000000"/>
                </a:solidFill>
                <a:latin typeface="Times Roman"/>
                <a:ea typeface="Times Roman"/>
                <a:cs typeface="Times Roman"/>
                <a:sym typeface="Times Roman"/>
              </a:defRPr>
            </a:pPr>
            <a:endParaRPr/>
          </a:p>
        </p:txBody>
      </p:sp>
      <p:pic>
        <p:nvPicPr>
          <p:cNvPr id="677" name="Image" descr="Image"/>
          <p:cNvPicPr>
            <a:picLocks noChangeAspect="1"/>
          </p:cNvPicPr>
          <p:nvPr/>
        </p:nvPicPr>
        <p:blipFill>
          <a:blip r:embed="rId5"/>
          <a:stretch>
            <a:fillRect/>
          </a:stretch>
        </p:blipFill>
        <p:spPr>
          <a:xfrm>
            <a:off x="13767674" y="509912"/>
            <a:ext cx="10597816" cy="4981880"/>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 name="Kullback–Leibler (KL) divergence: measure of the difference between two probability distributions.(relative entropy; expected surprise)"/>
          <p:cNvSpPr txBox="1"/>
          <p:nvPr/>
        </p:nvSpPr>
        <p:spPr>
          <a:xfrm>
            <a:off x="141113" y="117619"/>
            <a:ext cx="24143433" cy="6464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pPr algn="l" defTabSz="642937">
              <a:defRPr sz="3800" b="1">
                <a:solidFill>
                  <a:srgbClr val="C00000"/>
                </a:solidFill>
              </a:defRPr>
            </a:pPr>
            <a:r>
              <a:t>Kullback–Leibler (KL) divergence: </a:t>
            </a:r>
            <a:r>
              <a:rPr sz="2800" b="0">
                <a:solidFill>
                  <a:srgbClr val="000000"/>
                </a:solidFill>
              </a:rPr>
              <a:t>measure of the difference between two probability distributions.(relative entropy; expected surprise)</a:t>
            </a:r>
          </a:p>
        </p:txBody>
      </p:sp>
      <p:pic>
        <p:nvPicPr>
          <p:cNvPr id="682" name="Image" descr="Image"/>
          <p:cNvPicPr>
            <a:picLocks noChangeAspect="1"/>
          </p:cNvPicPr>
          <p:nvPr/>
        </p:nvPicPr>
        <p:blipFill>
          <a:blip r:embed="rId5"/>
          <a:stretch>
            <a:fillRect/>
          </a:stretch>
        </p:blipFill>
        <p:spPr>
          <a:xfrm>
            <a:off x="331854" y="1164727"/>
            <a:ext cx="2501901" cy="457201"/>
          </a:xfrm>
          <a:prstGeom prst="rect">
            <a:avLst/>
          </a:prstGeom>
          <a:ln w="12700">
            <a:miter lim="400000"/>
          </a:ln>
        </p:spPr>
      </p:pic>
      <p:sp>
        <p:nvSpPr>
          <p:cNvPr id="683" name="a measure of how one probability distribution P is different from reference Q."/>
          <p:cNvSpPr txBox="1"/>
          <p:nvPr/>
        </p:nvSpPr>
        <p:spPr>
          <a:xfrm>
            <a:off x="2985049" y="1088527"/>
            <a:ext cx="11177316" cy="53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defRPr sz="2800" u="sng">
                <a:solidFill>
                  <a:srgbClr val="0000EE"/>
                </a:solidFill>
                <a:latin typeface="Times Roman"/>
                <a:ea typeface="Times Roman"/>
                <a:cs typeface="Times Roman"/>
                <a:sym typeface="Times Roman"/>
              </a:defRPr>
            </a:pPr>
            <a:r>
              <a:rPr u="none">
                <a:solidFill>
                  <a:srgbClr val="000000"/>
                </a:solidFill>
              </a:rPr>
              <a:t>a measure of how one </a:t>
            </a:r>
            <a:r>
              <a:rPr>
                <a:hlinkClick r:id="rId6"/>
              </a:rPr>
              <a:t>probability distribution</a:t>
            </a:r>
            <a:r>
              <a:rPr u="none">
                <a:solidFill>
                  <a:srgbClr val="000000"/>
                </a:solidFill>
              </a:rPr>
              <a:t> </a:t>
            </a:r>
            <a:r>
              <a:rPr i="1" u="none">
                <a:solidFill>
                  <a:srgbClr val="000000"/>
                </a:solidFill>
              </a:rPr>
              <a:t>P</a:t>
            </a:r>
            <a:r>
              <a:rPr u="none">
                <a:solidFill>
                  <a:srgbClr val="000000"/>
                </a:solidFill>
              </a:rPr>
              <a:t> is different from reference Q.</a:t>
            </a:r>
          </a:p>
        </p:txBody>
      </p:sp>
      <p:pic>
        <p:nvPicPr>
          <p:cNvPr id="684" name="Image" descr="Image"/>
          <p:cNvPicPr>
            <a:picLocks noChangeAspect="1"/>
          </p:cNvPicPr>
          <p:nvPr/>
        </p:nvPicPr>
        <p:blipFill>
          <a:blip r:embed="rId7"/>
          <a:stretch>
            <a:fillRect/>
          </a:stretch>
        </p:blipFill>
        <p:spPr>
          <a:xfrm>
            <a:off x="7924518" y="2324407"/>
            <a:ext cx="1849505" cy="251254"/>
          </a:xfrm>
          <a:prstGeom prst="rect">
            <a:avLst/>
          </a:prstGeom>
          <a:ln w="12700">
            <a:miter lim="400000"/>
          </a:ln>
        </p:spPr>
      </p:pic>
      <p:pic>
        <p:nvPicPr>
          <p:cNvPr id="685" name="Image" descr="Image"/>
          <p:cNvPicPr>
            <a:picLocks noChangeAspect="1"/>
          </p:cNvPicPr>
          <p:nvPr/>
        </p:nvPicPr>
        <p:blipFill>
          <a:blip r:embed="rId8"/>
          <a:stretch>
            <a:fillRect/>
          </a:stretch>
        </p:blipFill>
        <p:spPr>
          <a:xfrm>
            <a:off x="8076010" y="4285432"/>
            <a:ext cx="5081220" cy="361511"/>
          </a:xfrm>
          <a:prstGeom prst="rect">
            <a:avLst/>
          </a:prstGeom>
          <a:ln w="12700">
            <a:miter lim="400000"/>
          </a:ln>
        </p:spPr>
      </p:pic>
      <p:pic>
        <p:nvPicPr>
          <p:cNvPr id="686" name="Image" descr="Image"/>
          <p:cNvPicPr>
            <a:picLocks noChangeAspect="1"/>
          </p:cNvPicPr>
          <p:nvPr/>
        </p:nvPicPr>
        <p:blipFill>
          <a:blip r:embed="rId9"/>
          <a:stretch>
            <a:fillRect/>
          </a:stretch>
        </p:blipFill>
        <p:spPr>
          <a:xfrm>
            <a:off x="366381" y="2066962"/>
            <a:ext cx="6553201" cy="1092201"/>
          </a:xfrm>
          <a:prstGeom prst="rect">
            <a:avLst/>
          </a:prstGeom>
          <a:ln w="12700">
            <a:miter lim="400000"/>
          </a:ln>
        </p:spPr>
      </p:pic>
      <p:pic>
        <p:nvPicPr>
          <p:cNvPr id="687" name="0 3IQ8SBDrNYsSjP4e.png" descr="0 3IQ8SBDrNYsSjP4e.png"/>
          <p:cNvPicPr>
            <a:picLocks noChangeAspect="1"/>
          </p:cNvPicPr>
          <p:nvPr/>
        </p:nvPicPr>
        <p:blipFill>
          <a:blip r:embed="rId10"/>
          <a:stretch>
            <a:fillRect/>
          </a:stretch>
        </p:blipFill>
        <p:spPr>
          <a:xfrm>
            <a:off x="14612565" y="1335430"/>
            <a:ext cx="9590677" cy="3637006"/>
          </a:xfrm>
          <a:prstGeom prst="rect">
            <a:avLst/>
          </a:prstGeom>
          <a:ln w="12700">
            <a:miter lim="400000"/>
          </a:ln>
        </p:spPr>
      </p:pic>
      <p:pic>
        <p:nvPicPr>
          <p:cNvPr id="688" name="Image" descr="Image"/>
          <p:cNvPicPr>
            <a:picLocks noChangeAspect="1"/>
          </p:cNvPicPr>
          <p:nvPr/>
        </p:nvPicPr>
        <p:blipFill>
          <a:blip r:embed="rId11"/>
          <a:stretch>
            <a:fillRect/>
          </a:stretch>
        </p:blipFill>
        <p:spPr>
          <a:xfrm>
            <a:off x="436744" y="4489293"/>
            <a:ext cx="3659524" cy="1000326"/>
          </a:xfrm>
          <a:prstGeom prst="rect">
            <a:avLst/>
          </a:prstGeom>
          <a:ln w="12700">
            <a:miter lim="400000"/>
          </a:ln>
        </p:spPr>
      </p:pic>
      <p:pic>
        <p:nvPicPr>
          <p:cNvPr id="689" name="Image" descr="Image"/>
          <p:cNvPicPr>
            <a:picLocks noChangeAspect="1"/>
          </p:cNvPicPr>
          <p:nvPr/>
        </p:nvPicPr>
        <p:blipFill>
          <a:blip r:embed="rId12"/>
          <a:stretch>
            <a:fillRect/>
          </a:stretch>
        </p:blipFill>
        <p:spPr>
          <a:xfrm>
            <a:off x="7958149" y="2665024"/>
            <a:ext cx="2800860" cy="236694"/>
          </a:xfrm>
          <a:prstGeom prst="rect">
            <a:avLst/>
          </a:prstGeom>
          <a:ln w="12700">
            <a:miter lim="400000"/>
          </a:ln>
        </p:spPr>
      </p:pic>
      <p:pic>
        <p:nvPicPr>
          <p:cNvPr id="690" name="Image" descr="Image"/>
          <p:cNvPicPr>
            <a:picLocks noChangeAspect="1"/>
          </p:cNvPicPr>
          <p:nvPr/>
        </p:nvPicPr>
        <p:blipFill>
          <a:blip r:embed="rId13"/>
          <a:stretch>
            <a:fillRect/>
          </a:stretch>
        </p:blipFill>
        <p:spPr>
          <a:xfrm>
            <a:off x="334334" y="3464497"/>
            <a:ext cx="6285378" cy="1000326"/>
          </a:xfrm>
          <a:prstGeom prst="rect">
            <a:avLst/>
          </a:prstGeom>
          <a:ln w="12700">
            <a:miter lim="400000"/>
          </a:ln>
        </p:spPr>
      </p:pic>
      <p:sp>
        <p:nvSpPr>
          <p:cNvPr id="691" name="Rectangle"/>
          <p:cNvSpPr/>
          <p:nvPr/>
        </p:nvSpPr>
        <p:spPr>
          <a:xfrm>
            <a:off x="7833500" y="4088648"/>
            <a:ext cx="5566241" cy="721173"/>
          </a:xfrm>
          <a:prstGeom prst="rect">
            <a:avLst/>
          </a:prstGeom>
          <a:ln w="25400">
            <a:solidFill>
              <a:schemeClr val="accent5">
                <a:lumOff val="-29866"/>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692" name="imagesacolad.png" descr="imagesacolad.png"/>
          <p:cNvPicPr>
            <a:picLocks/>
          </p:cNvPicPr>
          <p:nvPr/>
        </p:nvPicPr>
        <p:blipFill>
          <a:blip r:embed="rId14"/>
          <a:stretch>
            <a:fillRect/>
          </a:stretch>
        </p:blipFill>
        <p:spPr>
          <a:xfrm rot="5400000">
            <a:off x="-679709" y="4480905"/>
            <a:ext cx="1796267" cy="253026"/>
          </a:xfrm>
          <a:prstGeom prst="rect">
            <a:avLst/>
          </a:prstGeom>
          <a:ln w="12700">
            <a:miter lim="400000"/>
          </a:ln>
        </p:spPr>
      </p:pic>
      <p:sp>
        <p:nvSpPr>
          <p:cNvPr id="693" name="Arrow"/>
          <p:cNvSpPr/>
          <p:nvPr/>
        </p:nvSpPr>
        <p:spPr>
          <a:xfrm>
            <a:off x="6699591" y="4226335"/>
            <a:ext cx="938632" cy="457201"/>
          </a:xfrm>
          <a:prstGeom prst="rightArrow">
            <a:avLst>
              <a:gd name="adj1" fmla="val 22626"/>
              <a:gd name="adj2" fmla="val 62529"/>
            </a:avLst>
          </a:prstGeom>
          <a:solidFill>
            <a:schemeClr val="accent5">
              <a:lumOff val="-29866"/>
            </a:schemeClr>
          </a:solidFill>
          <a:ln w="12700">
            <a:miter lim="400000"/>
          </a:ln>
        </p:spPr>
        <p:txBody>
          <a:bodyPr lIns="38100" tIns="38100" rIns="38100" bIns="38100" anchor="ctr"/>
          <a:lstStyle/>
          <a:p>
            <a:pPr defTabSz="825500">
              <a:defRPr sz="3000">
                <a:solidFill>
                  <a:schemeClr val="accent5">
                    <a:lumOff val="-29866"/>
                  </a:schemeClr>
                </a:solidFill>
                <a:latin typeface="Helvetica Neue Medium"/>
                <a:ea typeface="Helvetica Neue Medium"/>
                <a:cs typeface="Helvetica Neue Medium"/>
                <a:sym typeface="Helvetica Neue Medium"/>
              </a:defRPr>
            </a:pPr>
            <a:endParaRPr/>
          </a:p>
        </p:txBody>
      </p:sp>
      <p:sp>
        <p:nvSpPr>
          <p:cNvPr id="694" name="Rectangle"/>
          <p:cNvSpPr/>
          <p:nvPr/>
        </p:nvSpPr>
        <p:spPr>
          <a:xfrm>
            <a:off x="238068" y="1985836"/>
            <a:ext cx="7063827" cy="1307042"/>
          </a:xfrm>
          <a:prstGeom prst="rect">
            <a:avLst/>
          </a:prstGeom>
          <a:ln w="25400">
            <a:solidFill>
              <a:schemeClr val="accent5">
                <a:lumOff val="-29866"/>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695" name="143326704-8361446e-721c-47e5-95e7-4e8fd20460ec.mp4" descr="143326704-8361446e-721c-47e5-95e7-4e8fd20460ec.mp4"/>
          <p:cNvPicPr>
            <a:picLocks/>
          </p:cNvPicPr>
          <p:nvPr>
            <a:videoFile r:link="rId2"/>
            <p:extLst>
              <p:ext uri="{DAA4B4D4-6D71-4841-9C94-3DE7FCFB9230}">
                <p14:media xmlns:p14="http://schemas.microsoft.com/office/powerpoint/2010/main" r:embed="rId1"/>
              </p:ext>
            </p:extLst>
          </p:nvPr>
        </p:nvPicPr>
        <p:blipFill>
          <a:blip r:embed="rId15"/>
          <a:stretch>
            <a:fillRect/>
          </a:stretch>
        </p:blipFill>
        <p:spPr>
          <a:xfrm>
            <a:off x="10331464" y="5657198"/>
            <a:ext cx="13794376" cy="7759336"/>
          </a:xfrm>
          <a:prstGeom prst="rect">
            <a:avLst/>
          </a:prstGeom>
          <a:ln w="12700">
            <a:miter lim="400000"/>
          </a:ln>
        </p:spPr>
      </p:pic>
      <p:grpSp>
        <p:nvGrpSpPr>
          <p:cNvPr id="700" name="Group"/>
          <p:cNvGrpSpPr/>
          <p:nvPr/>
        </p:nvGrpSpPr>
        <p:grpSpPr>
          <a:xfrm>
            <a:off x="-17592" y="6824028"/>
            <a:ext cx="10036976" cy="5999651"/>
            <a:chOff x="0" y="552754"/>
            <a:chExt cx="10036974" cy="5999649"/>
          </a:xfrm>
        </p:grpSpPr>
        <p:pic>
          <p:nvPicPr>
            <p:cNvPr id="696" name="Illustration-of-the-KL-divergence-between-the-prediction-and-target.png" descr="Illustration-of-the-KL-divergence-between-the-prediction-and-target.png"/>
            <p:cNvPicPr>
              <a:picLocks noChangeAspect="1"/>
            </p:cNvPicPr>
            <p:nvPr/>
          </p:nvPicPr>
          <p:blipFill>
            <a:blip r:embed="rId16"/>
            <a:stretch>
              <a:fillRect/>
            </a:stretch>
          </p:blipFill>
          <p:spPr>
            <a:xfrm>
              <a:off x="0" y="1770081"/>
              <a:ext cx="10036975" cy="4782324"/>
            </a:xfrm>
            <a:prstGeom prst="rect">
              <a:avLst/>
            </a:prstGeom>
            <a:ln w="12700" cap="flat">
              <a:noFill/>
              <a:miter lim="400000"/>
            </a:ln>
            <a:effectLst/>
          </p:spPr>
        </p:pic>
        <p:sp>
          <p:nvSpPr>
            <p:cNvPr id="697" name="KL is asymmetric divergence…"/>
            <p:cNvSpPr/>
            <p:nvPr/>
          </p:nvSpPr>
          <p:spPr>
            <a:xfrm>
              <a:off x="5018487" y="552754"/>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3400">
                  <a:solidFill>
                    <a:schemeClr val="accent5">
                      <a:lumOff val="-29866"/>
                    </a:schemeClr>
                  </a:solidFill>
                </a:defRPr>
              </a:pPr>
              <a:r>
                <a:t>KL is asymmetric divergence</a:t>
              </a:r>
            </a:p>
            <a:p>
              <a:pPr>
                <a:defRPr sz="3400">
                  <a:solidFill>
                    <a:schemeClr val="accent5">
                      <a:lumOff val="-29866"/>
                    </a:schemeClr>
                  </a:solidFill>
                </a:defRPr>
              </a:pPr>
              <a:r>
                <a:t> (not a distance metric)</a:t>
              </a:r>
            </a:p>
          </p:txBody>
        </p:sp>
        <p:sp>
          <p:nvSpPr>
            <p:cNvPr id="698" name="Reverse KL; mode-seeking"/>
            <p:cNvSpPr/>
            <p:nvPr/>
          </p:nvSpPr>
          <p:spPr>
            <a:xfrm>
              <a:off x="7642246" y="153257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chemeClr val="accent3">
                      <a:hueOff val="914338"/>
                      <a:satOff val="31515"/>
                      <a:lumOff val="-30790"/>
                    </a:schemeClr>
                  </a:solidFill>
                </a:defRPr>
              </a:lvl1pPr>
            </a:lstStyle>
            <a:p>
              <a:r>
                <a:t>Reverse KL; mode-seeking</a:t>
              </a:r>
            </a:p>
          </p:txBody>
        </p:sp>
        <p:sp>
          <p:nvSpPr>
            <p:cNvPr id="699" name="Forward KL; mass-seeking"/>
            <p:cNvSpPr/>
            <p:nvPr/>
          </p:nvSpPr>
          <p:spPr>
            <a:xfrm>
              <a:off x="2702973" y="153257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chemeClr val="accent3">
                      <a:hueOff val="914338"/>
                      <a:satOff val="31515"/>
                      <a:lumOff val="-30790"/>
                    </a:schemeClr>
                  </a:solidFill>
                </a:defRPr>
              </a:lvl1pPr>
            </a:lstStyle>
            <a:p>
              <a:r>
                <a:t>Forward KL; mass-seeking</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700"/>
                                        </p:tgtEl>
                                        <p:attrNameLst>
                                          <p:attrName>style.visibility</p:attrName>
                                        </p:attrNameLst>
                                      </p:cBhvr>
                                      <p:to>
                                        <p:strVal val="visible"/>
                                      </p:to>
                                    </p:set>
                                    <p:animEffect transition="in" filter="dissolve">
                                      <p:cBhvr>
                                        <p:cTn id="7" dur="300"/>
                                        <p:tgtEl>
                                          <p:spTgt spid="70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695"/>
                                        </p:tgtEl>
                                        <p:attrNameLst>
                                          <p:attrName>style.visibility</p:attrName>
                                        </p:attrNameLst>
                                      </p:cBhvr>
                                      <p:to>
                                        <p:strVal val="visible"/>
                                      </p:to>
                                    </p:set>
                                    <p:animEffect transition="in" filter="dissolve">
                                      <p:cBhvr>
                                        <p:cTn id="12" dur="700"/>
                                        <p:tgtEl>
                                          <p:spTgt spid="695"/>
                                        </p:tgtEl>
                                      </p:cBhvr>
                                    </p:animEffect>
                                  </p:childTnLst>
                                </p:cTn>
                              </p:par>
                            </p:childTnLst>
                          </p:cTn>
                        </p:par>
                        <p:par>
                          <p:cTn id="13" fill="hold">
                            <p:stCondLst>
                              <p:cond delay="700"/>
                            </p:stCondLst>
                            <p:childTnLst>
                              <p:par>
                                <p:cTn id="14" presetID="1" presetClass="mediacall" presetSubtype="0" fill="hold" nodeType="afterEffect">
                                  <p:stCondLst>
                                    <p:cond delay="0"/>
                                  </p:stCondLst>
                                  <p:childTnLst>
                                    <p:cmd type="call" cmd="playFrom(0.0)">
                                      <p:cBhvr>
                                        <p:cTn id="15" dur="28007" fill="hold"/>
                                        <p:tgtEl>
                                          <p:spTgt spid="69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6" fill="hold" display="0">
                  <p:stCondLst>
                    <p:cond delay="indefinite"/>
                  </p:stCondLst>
                </p:cTn>
                <p:tgtEl>
                  <p:spTgt spid="695"/>
                </p:tgtEl>
              </p:cMediaNode>
            </p:video>
            <p:seq concurrent="1" prevAc="none" nextAc="seek">
              <p:cTn id="17" restart="whenNotActive" fill="hold" evtFilter="cancelBubble" nodeType="interactiveSeq">
                <p:stCondLst>
                  <p:cond evt="onClick" delay="0">
                    <p:tgtEl>
                      <p:spTgt spid="69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95"/>
                                        </p:tgtEl>
                                      </p:cBhvr>
                                    </p:cmd>
                                  </p:childTnLst>
                                </p:cTn>
                              </p:par>
                            </p:childTnLst>
                          </p:cTn>
                        </p:par>
                      </p:childTnLst>
                    </p:cTn>
                  </p:par>
                </p:childTnLst>
              </p:cTn>
              <p:nextCondLst>
                <p:cond evt="onClick" delay="0">
                  <p:tgtEl>
                    <p:spTgt spid="695"/>
                  </p:tgtEl>
                </p:cond>
              </p:nextCondLst>
            </p:seq>
          </p:childTnLst>
        </p:cTn>
      </p:par>
    </p:tnLst>
    <p:bldLst>
      <p:bldP spid="695" grpId="2" animBg="1" advAuto="0"/>
      <p:bldP spid="700" grpId="1"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We construct a quantity that lower bounds (the log of) the evidence,…"/>
          <p:cNvSpPr txBox="1"/>
          <p:nvPr/>
        </p:nvSpPr>
        <p:spPr>
          <a:xfrm>
            <a:off x="221113" y="1235284"/>
            <a:ext cx="11837468" cy="965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defRPr sz="2800">
                <a:solidFill>
                  <a:srgbClr val="000000"/>
                </a:solidFill>
                <a:latin typeface="Times Roman"/>
                <a:ea typeface="Times Roman"/>
                <a:cs typeface="Times Roman"/>
                <a:sym typeface="Times Roman"/>
              </a:defRPr>
            </a:pPr>
            <a:r>
              <a:t>We construct a quantity that lower bounds (the log of) the evidence,</a:t>
            </a:r>
          </a:p>
          <a:p>
            <a:pPr algn="l" defTabSz="457200">
              <a:defRPr sz="2800">
                <a:solidFill>
                  <a:srgbClr val="000000"/>
                </a:solidFill>
                <a:latin typeface="Times Roman"/>
                <a:ea typeface="Times Roman"/>
                <a:cs typeface="Times Roman"/>
                <a:sym typeface="Times Roman"/>
              </a:defRPr>
            </a:pPr>
            <a:r>
              <a:t>often referred to as an evidence lower bound (ELBO) or a variational free energy: </a:t>
            </a:r>
          </a:p>
        </p:txBody>
      </p:sp>
      <p:sp>
        <p:nvSpPr>
          <p:cNvPr id="705" name="Variational free energy or Evidence lower bound (ELBO)"/>
          <p:cNvSpPr txBox="1"/>
          <p:nvPr/>
        </p:nvSpPr>
        <p:spPr>
          <a:xfrm>
            <a:off x="165768" y="231919"/>
            <a:ext cx="12953087" cy="6464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l" defTabSz="642937">
              <a:defRPr sz="3800" b="1">
                <a:solidFill>
                  <a:srgbClr val="C00000"/>
                </a:solidFill>
              </a:defRPr>
            </a:lvl1pPr>
          </a:lstStyle>
          <a:p>
            <a:r>
              <a:t>Variational free energy or Evidence lower bound (ELBO) </a:t>
            </a:r>
          </a:p>
        </p:txBody>
      </p:sp>
      <p:sp>
        <p:nvSpPr>
          <p:cNvPr id="706" name="Variational free energy is a lower bound on the model evidence (log marginal likelihood of model)."/>
          <p:cNvSpPr txBox="1"/>
          <p:nvPr/>
        </p:nvSpPr>
        <p:spPr>
          <a:xfrm>
            <a:off x="158464" y="2557447"/>
            <a:ext cx="14222487" cy="53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2800">
                <a:solidFill>
                  <a:schemeClr val="accent6">
                    <a:satOff val="-16844"/>
                    <a:lumOff val="-30747"/>
                  </a:schemeClr>
                </a:solidFill>
                <a:latin typeface="Times Roman"/>
                <a:ea typeface="Times Roman"/>
                <a:cs typeface="Times Roman"/>
                <a:sym typeface="Times Roman"/>
              </a:defRPr>
            </a:lvl1pPr>
          </a:lstStyle>
          <a:p>
            <a:r>
              <a:t>Variational free energy is a lower bound on the model evidence (log marginal likelihood of model).</a:t>
            </a:r>
          </a:p>
        </p:txBody>
      </p:sp>
      <p:sp>
        <p:nvSpPr>
          <p:cNvPr id="707" name="Minimizing KL=Maximizing ELBO=Maximizing Variational Free energy"/>
          <p:cNvSpPr txBox="1"/>
          <p:nvPr/>
        </p:nvSpPr>
        <p:spPr>
          <a:xfrm>
            <a:off x="14355799" y="334029"/>
            <a:ext cx="9531401"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3">
                    <a:hueOff val="914338"/>
                    <a:satOff val="31515"/>
                    <a:lumOff val="-30790"/>
                  </a:schemeClr>
                </a:solidFill>
              </a:defRPr>
            </a:lvl1pPr>
          </a:lstStyle>
          <a:p>
            <a:r>
              <a:t>Minimizing KL=Maximizing ELBO=Maximizing Variational Free energy</a:t>
            </a:r>
          </a:p>
        </p:txBody>
      </p:sp>
      <p:grpSp>
        <p:nvGrpSpPr>
          <p:cNvPr id="713" name="Group"/>
          <p:cNvGrpSpPr/>
          <p:nvPr/>
        </p:nvGrpSpPr>
        <p:grpSpPr>
          <a:xfrm>
            <a:off x="14415713" y="796880"/>
            <a:ext cx="9907511" cy="4243106"/>
            <a:chOff x="0" y="0"/>
            <a:chExt cx="9907509" cy="4243105"/>
          </a:xfrm>
        </p:grpSpPr>
        <p:pic>
          <p:nvPicPr>
            <p:cNvPr id="708" name="image-27.jpg" descr="image-27.jpg"/>
            <p:cNvPicPr>
              <a:picLocks noChangeAspect="1"/>
            </p:cNvPicPr>
            <p:nvPr/>
          </p:nvPicPr>
          <p:blipFill>
            <a:blip r:embed="rId3"/>
            <a:srcRect t="23661" b="201"/>
            <a:stretch>
              <a:fillRect/>
            </a:stretch>
          </p:blipFill>
          <p:spPr>
            <a:xfrm>
              <a:off x="0" y="0"/>
              <a:ext cx="9907510" cy="4243106"/>
            </a:xfrm>
            <a:prstGeom prst="rect">
              <a:avLst/>
            </a:prstGeom>
            <a:ln w="12700" cap="flat">
              <a:noFill/>
              <a:miter lim="400000"/>
            </a:ln>
            <a:effectLst/>
          </p:spPr>
        </p:pic>
        <p:sp>
          <p:nvSpPr>
            <p:cNvPr id="709" name="(Evidence)"/>
            <p:cNvSpPr txBox="1"/>
            <p:nvPr/>
          </p:nvSpPr>
          <p:spPr>
            <a:xfrm>
              <a:off x="6595340" y="1941612"/>
              <a:ext cx="1519734" cy="4613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(Evidence)</a:t>
              </a:r>
            </a:p>
          </p:txBody>
        </p:sp>
        <p:sp>
          <p:nvSpPr>
            <p:cNvPr id="710" name="(ELBO )…"/>
            <p:cNvSpPr txBox="1"/>
            <p:nvPr/>
          </p:nvSpPr>
          <p:spPr>
            <a:xfrm>
              <a:off x="2453035" y="1974005"/>
              <a:ext cx="3362554" cy="11979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(ELBO ) </a:t>
              </a:r>
            </a:p>
            <a:p>
              <a:r>
                <a:t>or</a:t>
              </a:r>
            </a:p>
            <a:p>
              <a:r>
                <a:t> (Variational free energy)</a:t>
              </a:r>
            </a:p>
          </p:txBody>
        </p:sp>
        <p:sp>
          <p:nvSpPr>
            <p:cNvPr id="711" name="Rectangle"/>
            <p:cNvSpPr/>
            <p:nvPr/>
          </p:nvSpPr>
          <p:spPr>
            <a:xfrm>
              <a:off x="2934382" y="465535"/>
              <a:ext cx="386500" cy="461366"/>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12" name="(Error ≥0 )"/>
            <p:cNvSpPr txBox="1"/>
            <p:nvPr/>
          </p:nvSpPr>
          <p:spPr>
            <a:xfrm>
              <a:off x="2911911" y="485678"/>
              <a:ext cx="1454202" cy="4613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(Error ≥0 )</a:t>
              </a:r>
            </a:p>
          </p:txBody>
        </p:sp>
      </p:grpSp>
      <p:sp>
        <p:nvSpPr>
          <p:cNvPr id="714" name="Zeidman et al., NeuroImage 2023"/>
          <p:cNvSpPr txBox="1"/>
          <p:nvPr/>
        </p:nvSpPr>
        <p:spPr>
          <a:xfrm>
            <a:off x="19095832" y="12918911"/>
            <a:ext cx="4648506"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Zeidman et al., NeuroImage 2023</a:t>
            </a:r>
          </a:p>
        </p:txBody>
      </p:sp>
      <p:grpSp>
        <p:nvGrpSpPr>
          <p:cNvPr id="725" name="Group"/>
          <p:cNvGrpSpPr/>
          <p:nvPr/>
        </p:nvGrpSpPr>
        <p:grpSpPr>
          <a:xfrm>
            <a:off x="-79703" y="3673379"/>
            <a:ext cx="5657517" cy="10350571"/>
            <a:chOff x="0" y="230682"/>
            <a:chExt cx="5657516" cy="10350570"/>
          </a:xfrm>
        </p:grpSpPr>
        <p:sp>
          <p:nvSpPr>
            <p:cNvPr id="715" name="This is log of an average, so by Jansen’s inequality,…"/>
            <p:cNvSpPr/>
            <p:nvPr/>
          </p:nvSpPr>
          <p:spPr>
            <a:xfrm>
              <a:off x="141366" y="488197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l"/>
              <a:r>
                <a:t>This is log of an average, so by Jansen’s inequality,  </a:t>
              </a:r>
            </a:p>
            <a:p>
              <a:pPr algn="l"/>
              <a:r>
                <a:t>a lower bound of this will be the average of the log,</a:t>
              </a:r>
            </a:p>
            <a:p>
              <a:pPr algn="l"/>
              <a:r>
                <a:t> which is called Free energy</a:t>
              </a:r>
            </a:p>
          </p:txBody>
        </p:sp>
        <p:pic>
          <p:nvPicPr>
            <p:cNvPr id="716" name="Image" descr="Image"/>
            <p:cNvPicPr>
              <a:picLocks noChangeAspect="1"/>
            </p:cNvPicPr>
            <p:nvPr/>
          </p:nvPicPr>
          <p:blipFill>
            <a:blip r:embed="rId4"/>
            <a:stretch>
              <a:fillRect/>
            </a:stretch>
          </p:blipFill>
          <p:spPr>
            <a:xfrm>
              <a:off x="555458" y="5707838"/>
              <a:ext cx="4546601" cy="1422401"/>
            </a:xfrm>
            <a:prstGeom prst="rect">
              <a:avLst/>
            </a:prstGeom>
            <a:ln w="12700" cap="flat">
              <a:noFill/>
              <a:miter lim="400000"/>
            </a:ln>
            <a:effectLst/>
          </p:spPr>
        </p:pic>
        <p:pic>
          <p:nvPicPr>
            <p:cNvPr id="717" name="Image" descr="Image"/>
            <p:cNvPicPr>
              <a:picLocks noChangeAspect="1"/>
            </p:cNvPicPr>
            <p:nvPr/>
          </p:nvPicPr>
          <p:blipFill>
            <a:blip r:embed="rId5"/>
            <a:stretch>
              <a:fillRect/>
            </a:stretch>
          </p:blipFill>
          <p:spPr>
            <a:xfrm>
              <a:off x="824137" y="7409446"/>
              <a:ext cx="3450442" cy="602991"/>
            </a:xfrm>
            <a:prstGeom prst="rect">
              <a:avLst/>
            </a:prstGeom>
            <a:ln w="12700" cap="flat">
              <a:noFill/>
              <a:miter lim="400000"/>
            </a:ln>
            <a:effectLst/>
          </p:spPr>
        </p:pic>
        <p:pic>
          <p:nvPicPr>
            <p:cNvPr id="718" name="Image" descr="Image"/>
            <p:cNvPicPr>
              <a:picLocks noChangeAspect="1"/>
            </p:cNvPicPr>
            <p:nvPr/>
          </p:nvPicPr>
          <p:blipFill>
            <a:blip r:embed="rId6"/>
            <a:stretch>
              <a:fillRect/>
            </a:stretch>
          </p:blipFill>
          <p:spPr>
            <a:xfrm>
              <a:off x="272203" y="538963"/>
              <a:ext cx="4478110" cy="1197966"/>
            </a:xfrm>
            <a:prstGeom prst="rect">
              <a:avLst/>
            </a:prstGeom>
            <a:ln w="12700" cap="flat">
              <a:noFill/>
              <a:miter lim="400000"/>
            </a:ln>
            <a:effectLst/>
          </p:spPr>
        </p:pic>
        <p:pic>
          <p:nvPicPr>
            <p:cNvPr id="719" name="Image" descr="Image"/>
            <p:cNvPicPr>
              <a:picLocks noChangeAspect="1"/>
            </p:cNvPicPr>
            <p:nvPr/>
          </p:nvPicPr>
          <p:blipFill>
            <a:blip r:embed="rId7"/>
            <a:stretch>
              <a:fillRect/>
            </a:stretch>
          </p:blipFill>
          <p:spPr>
            <a:xfrm>
              <a:off x="0" y="1694262"/>
              <a:ext cx="5657517" cy="2397711"/>
            </a:xfrm>
            <a:prstGeom prst="rect">
              <a:avLst/>
            </a:prstGeom>
            <a:ln w="12700" cap="flat">
              <a:noFill/>
              <a:miter lim="400000"/>
            </a:ln>
            <a:effectLst/>
          </p:spPr>
        </p:pic>
        <p:sp>
          <p:nvSpPr>
            <p:cNvPr id="720" name="Line"/>
            <p:cNvSpPr/>
            <p:nvPr/>
          </p:nvSpPr>
          <p:spPr>
            <a:xfrm>
              <a:off x="2405697" y="3757606"/>
              <a:ext cx="1105949" cy="1"/>
            </a:xfrm>
            <a:prstGeom prst="line">
              <a:avLst/>
            </a:prstGeom>
            <a:noFill/>
            <a:ln w="25400" cap="flat">
              <a:solidFill>
                <a:schemeClr val="accent5">
                  <a:lumOff val="-29866"/>
                </a:schemeClr>
              </a:solidFill>
              <a:prstDash val="solid"/>
              <a:miter lim="400000"/>
            </a:ln>
            <a:effectLst/>
          </p:spPr>
          <p:txBody>
            <a:bodyPr wrap="square" lIns="50800" tIns="50800" rIns="50800" bIns="50800" numCol="1" anchor="ctr">
              <a:noAutofit/>
            </a:bodyPr>
            <a:lstStyle/>
            <a:p>
              <a:endParaRPr/>
            </a:p>
          </p:txBody>
        </p:sp>
        <p:sp>
          <p:nvSpPr>
            <p:cNvPr id="721" name="Line"/>
            <p:cNvSpPr/>
            <p:nvPr/>
          </p:nvSpPr>
          <p:spPr>
            <a:xfrm>
              <a:off x="2955758" y="3744906"/>
              <a:ext cx="1" cy="461367"/>
            </a:xfrm>
            <a:prstGeom prst="line">
              <a:avLst/>
            </a:prstGeom>
            <a:noFill/>
            <a:ln w="25400" cap="flat">
              <a:solidFill>
                <a:schemeClr val="accent5">
                  <a:lumOff val="-29866"/>
                </a:schemeClr>
              </a:solidFill>
              <a:prstDash val="solid"/>
              <a:miter lim="400000"/>
              <a:tailEnd type="triangle" w="med" len="med"/>
            </a:ln>
            <a:effectLst/>
          </p:spPr>
          <p:txBody>
            <a:bodyPr wrap="square" lIns="50800" tIns="50800" rIns="50800" bIns="50800" numCol="1" anchor="ctr">
              <a:noAutofit/>
            </a:bodyPr>
            <a:lstStyle/>
            <a:p>
              <a:endParaRPr/>
            </a:p>
          </p:txBody>
        </p:sp>
        <p:sp>
          <p:nvSpPr>
            <p:cNvPr id="722" name="The log evidence is defined as:"/>
            <p:cNvSpPr/>
            <p:nvPr/>
          </p:nvSpPr>
          <p:spPr>
            <a:xfrm>
              <a:off x="2455537" y="230682"/>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The log evidence is defined as:</a:t>
              </a:r>
            </a:p>
          </p:txBody>
        </p:sp>
        <p:sp>
          <p:nvSpPr>
            <p:cNvPr id="723" name="Rectangle"/>
            <p:cNvSpPr/>
            <p:nvPr/>
          </p:nvSpPr>
          <p:spPr>
            <a:xfrm>
              <a:off x="632547" y="7231646"/>
              <a:ext cx="3884423" cy="939801"/>
            </a:xfrm>
            <a:prstGeom prst="rect">
              <a:avLst/>
            </a:prstGeom>
            <a:noFill/>
            <a:ln w="25400" cap="flat">
              <a:solidFill>
                <a:schemeClr val="accent5">
                  <a:lumOff val="-29866"/>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24" name="The next step will be to maximize this lower bound, i.e.,…"/>
            <p:cNvSpPr/>
            <p:nvPr/>
          </p:nvSpPr>
          <p:spPr>
            <a:xfrm>
              <a:off x="480504" y="9311253"/>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l" defTabSz="457200">
                <a:spcBef>
                  <a:spcPts val="1200"/>
                </a:spcBef>
                <a:defRPr>
                  <a:solidFill>
                    <a:srgbClr val="000000"/>
                  </a:solidFill>
                  <a:latin typeface="Times Roman"/>
                  <a:ea typeface="Times Roman"/>
                  <a:cs typeface="Times Roman"/>
                  <a:sym typeface="Times Roman"/>
                </a:defRPr>
              </a:pPr>
              <a:r>
                <a:t>The next step will be to maximize this lower bound, i.e., </a:t>
              </a:r>
            </a:p>
            <a:p>
              <a:pPr algn="l" defTabSz="457200">
                <a:spcBef>
                  <a:spcPts val="1200"/>
                </a:spcBef>
                <a:defRPr>
                  <a:solidFill>
                    <a:srgbClr val="000000"/>
                  </a:solidFill>
                  <a:latin typeface="Times Roman"/>
                  <a:ea typeface="Times Roman"/>
                  <a:cs typeface="Times Roman"/>
                  <a:sym typeface="Times Roman"/>
                </a:defRPr>
              </a:pPr>
              <a:r>
                <a:t>find the probability density </a:t>
              </a:r>
              <a:r>
                <a:rPr i="1"/>
                <a:t>Q</a:t>
              </a:r>
              <a:r>
                <a:t>(</a:t>
              </a:r>
              <a:r>
                <a:rPr b="1"/>
                <a:t>θ</a:t>
              </a:r>
              <a:r>
                <a:t>) that maximizes </a:t>
              </a:r>
            </a:p>
            <a:p>
              <a:pPr algn="l" defTabSz="457200">
                <a:spcBef>
                  <a:spcPts val="1200"/>
                </a:spcBef>
                <a:defRPr>
                  <a:solidFill>
                    <a:srgbClr val="000000"/>
                  </a:solidFill>
                  <a:latin typeface="Times Roman"/>
                  <a:ea typeface="Times Roman"/>
                  <a:cs typeface="Times Roman"/>
                  <a:sym typeface="Times Roman"/>
                </a:defRPr>
              </a:pPr>
              <a:r>
                <a:t>the free energy,  so </a:t>
              </a:r>
              <a:r>
                <a:rPr i="1"/>
                <a:t>F </a:t>
              </a:r>
              <a:r>
                <a:t>≈ ln </a:t>
              </a:r>
              <a:r>
                <a:rPr i="1"/>
                <a:t>P</a:t>
              </a:r>
              <a:r>
                <a:t>(</a:t>
              </a:r>
              <a:r>
                <a:rPr b="1" i="1"/>
                <a:t>y</a:t>
              </a:r>
              <a:r>
                <a:t>).  </a:t>
              </a:r>
            </a:p>
          </p:txBody>
        </p:sp>
      </p:grpSp>
      <p:grpSp>
        <p:nvGrpSpPr>
          <p:cNvPr id="739" name="Group"/>
          <p:cNvGrpSpPr/>
          <p:nvPr/>
        </p:nvGrpSpPr>
        <p:grpSpPr>
          <a:xfrm>
            <a:off x="7636359" y="4538160"/>
            <a:ext cx="10127709" cy="8251113"/>
            <a:chOff x="0" y="0"/>
            <a:chExt cx="10127708" cy="8251111"/>
          </a:xfrm>
        </p:grpSpPr>
        <p:grpSp>
          <p:nvGrpSpPr>
            <p:cNvPr id="737" name="Group"/>
            <p:cNvGrpSpPr/>
            <p:nvPr/>
          </p:nvGrpSpPr>
          <p:grpSpPr>
            <a:xfrm>
              <a:off x="0" y="0"/>
              <a:ext cx="10127709" cy="8251112"/>
              <a:chOff x="0" y="0"/>
              <a:chExt cx="10127708" cy="8251111"/>
            </a:xfrm>
          </p:grpSpPr>
          <p:grpSp>
            <p:nvGrpSpPr>
              <p:cNvPr id="728" name="Group"/>
              <p:cNvGrpSpPr/>
              <p:nvPr/>
            </p:nvGrpSpPr>
            <p:grpSpPr>
              <a:xfrm>
                <a:off x="2003352" y="0"/>
                <a:ext cx="6160150" cy="1739900"/>
                <a:chOff x="0" y="0"/>
                <a:chExt cx="6160148" cy="1739900"/>
              </a:xfrm>
            </p:grpSpPr>
            <p:sp>
              <p:nvSpPr>
                <p:cNvPr id="726" name="Free energy= Evidence - Error"/>
                <p:cNvSpPr/>
                <p:nvPr/>
              </p:nvSpPr>
              <p:spPr>
                <a:xfrm>
                  <a:off x="3041974" y="469900"/>
                  <a:ext cx="1270001"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400">
                      <a:solidFill>
                        <a:schemeClr val="accent5">
                          <a:lumOff val="-29866"/>
                        </a:schemeClr>
                      </a:solidFill>
                    </a:defRPr>
                  </a:lvl1pPr>
                </a:lstStyle>
                <a:p>
                  <a:r>
                    <a:t>Free energy= Evidence - Error</a:t>
                  </a:r>
                </a:p>
              </p:txBody>
            </p:sp>
            <p:sp>
              <p:nvSpPr>
                <p:cNvPr id="727" name="Rectangle"/>
                <p:cNvSpPr/>
                <p:nvPr/>
              </p:nvSpPr>
              <p:spPr>
                <a:xfrm>
                  <a:off x="0" y="0"/>
                  <a:ext cx="6160149" cy="939800"/>
                </a:xfrm>
                <a:prstGeom prst="rect">
                  <a:avLst/>
                </a:prstGeom>
                <a:noFill/>
                <a:ln w="25400" cap="flat">
                  <a:solidFill>
                    <a:schemeClr val="accent5">
                      <a:lumOff val="-29866"/>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grpSp>
            <p:nvGrpSpPr>
              <p:cNvPr id="732" name="Group"/>
              <p:cNvGrpSpPr/>
              <p:nvPr/>
            </p:nvGrpSpPr>
            <p:grpSpPr>
              <a:xfrm>
                <a:off x="1384738" y="1786970"/>
                <a:ext cx="7330347" cy="2556536"/>
                <a:chOff x="0" y="0"/>
                <a:chExt cx="7330346" cy="2556534"/>
              </a:xfrm>
            </p:grpSpPr>
            <p:sp>
              <p:nvSpPr>
                <p:cNvPr id="729" name="Free energy= Accuracy - Complexity"/>
                <p:cNvSpPr/>
                <p:nvPr/>
              </p:nvSpPr>
              <p:spPr>
                <a:xfrm>
                  <a:off x="3677873" y="469900"/>
                  <a:ext cx="1270001"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400">
                      <a:solidFill>
                        <a:schemeClr val="accent5">
                          <a:lumOff val="-29866"/>
                        </a:schemeClr>
                      </a:solidFill>
                    </a:defRPr>
                  </a:lvl1pPr>
                </a:lstStyle>
                <a:p>
                  <a:r>
                    <a:t>Free energy= Accuracy - Complexity</a:t>
                  </a:r>
                </a:p>
              </p:txBody>
            </p:sp>
            <p:sp>
              <p:nvSpPr>
                <p:cNvPr id="730" name="(select the model with the most positive free energy)"/>
                <p:cNvSpPr/>
                <p:nvPr/>
              </p:nvSpPr>
              <p:spPr>
                <a:xfrm>
                  <a:off x="3792173" y="1286534"/>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457200">
                    <a:spcBef>
                      <a:spcPts val="1200"/>
                    </a:spcBef>
                    <a:defRPr>
                      <a:solidFill>
                        <a:srgbClr val="000000"/>
                      </a:solidFill>
                      <a:latin typeface="Times Roman"/>
                      <a:ea typeface="Times Roman"/>
                      <a:cs typeface="Times Roman"/>
                      <a:sym typeface="Times Roman"/>
                    </a:defRPr>
                  </a:lvl1pPr>
                </a:lstStyle>
                <a:p>
                  <a:r>
                    <a:t>(select the model with the most positive free energy)</a:t>
                  </a:r>
                </a:p>
              </p:txBody>
            </p:sp>
            <p:sp>
              <p:nvSpPr>
                <p:cNvPr id="731" name="Rectangle"/>
                <p:cNvSpPr/>
                <p:nvPr/>
              </p:nvSpPr>
              <p:spPr>
                <a:xfrm>
                  <a:off x="0" y="0"/>
                  <a:ext cx="7330347" cy="939800"/>
                </a:xfrm>
                <a:prstGeom prst="rect">
                  <a:avLst/>
                </a:prstGeom>
                <a:noFill/>
                <a:ln w="25400" cap="flat">
                  <a:solidFill>
                    <a:schemeClr val="accent5">
                      <a:lumOff val="-29866"/>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grpSp>
            <p:nvGrpSpPr>
              <p:cNvPr id="736" name="Group"/>
              <p:cNvGrpSpPr/>
              <p:nvPr/>
            </p:nvGrpSpPr>
            <p:grpSpPr>
              <a:xfrm>
                <a:off x="0" y="3808033"/>
                <a:ext cx="10127709" cy="4443079"/>
                <a:chOff x="0" y="0"/>
                <a:chExt cx="10127708" cy="4443078"/>
              </a:xfrm>
            </p:grpSpPr>
            <p:sp>
              <p:nvSpPr>
                <p:cNvPr id="733" name="Free energy= expected (negative) Energy + Entropy"/>
                <p:cNvSpPr/>
                <p:nvPr/>
              </p:nvSpPr>
              <p:spPr>
                <a:xfrm>
                  <a:off x="5007227" y="441522"/>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400">
                      <a:solidFill>
                        <a:schemeClr val="accent5">
                          <a:lumOff val="-29866"/>
                        </a:schemeClr>
                      </a:solidFill>
                    </a:defRPr>
                  </a:lvl1pPr>
                </a:lstStyle>
                <a:p>
                  <a:r>
                    <a:t>Free energy= expected (negative) Energy + Entropy</a:t>
                  </a:r>
                </a:p>
              </p:txBody>
            </p:sp>
            <p:sp>
              <p:nvSpPr>
                <p:cNvPr id="734" name="Jaynes’ Principle of Maximum Entropy (1957):…"/>
                <p:cNvSpPr/>
                <p:nvPr/>
              </p:nvSpPr>
              <p:spPr>
                <a:xfrm>
                  <a:off x="5007227" y="3173078"/>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defTabSz="457200">
                    <a:spcBef>
                      <a:spcPts val="1200"/>
                    </a:spcBef>
                    <a:defRPr b="1">
                      <a:solidFill>
                        <a:srgbClr val="000000"/>
                      </a:solidFill>
                      <a:latin typeface="Times Roman"/>
                      <a:ea typeface="Times Roman"/>
                      <a:cs typeface="Times Roman"/>
                      <a:sym typeface="Times Roman"/>
                    </a:defRPr>
                  </a:pPr>
                  <a:r>
                    <a:t>Jaynes’ Principle of Maximum Entropy (1957):</a:t>
                  </a:r>
                </a:p>
                <a:p>
                  <a:pPr defTabSz="457200">
                    <a:spcBef>
                      <a:spcPts val="1200"/>
                    </a:spcBef>
                    <a:defRPr>
                      <a:solidFill>
                        <a:srgbClr val="000000"/>
                      </a:solidFill>
                      <a:latin typeface="Times Roman"/>
                      <a:ea typeface="Times Roman"/>
                      <a:cs typeface="Times Roman"/>
                      <a:sym typeface="Times Roman"/>
                    </a:defRPr>
                  </a:pPr>
                  <a:r>
                    <a:t>Thermodynamic (Clausius) entropy=Information (Shannon) entropy</a:t>
                  </a:r>
                </a:p>
                <a:p>
                  <a:pPr defTabSz="457200">
                    <a:spcBef>
                      <a:spcPts val="1200"/>
                    </a:spcBef>
                    <a:defRPr>
                      <a:solidFill>
                        <a:srgbClr val="000000"/>
                      </a:solidFill>
                      <a:latin typeface="Times Roman"/>
                      <a:ea typeface="Times Roman"/>
                      <a:cs typeface="Times Roman"/>
                      <a:sym typeface="Times Roman"/>
                    </a:defRPr>
                  </a:pPr>
                  <a:endParaRPr/>
                </a:p>
                <a:p>
                  <a:pPr defTabSz="457200">
                    <a:lnSpc>
                      <a:spcPct val="117999"/>
                    </a:lnSpc>
                    <a:defRPr sz="2200">
                      <a:solidFill>
                        <a:srgbClr val="000000"/>
                      </a:solidFill>
                    </a:defRPr>
                  </a:pPr>
                  <a:r>
                    <a:t>From two candidate, we select the one with the higher entropy</a:t>
                  </a:r>
                </a:p>
                <a:p>
                  <a:pPr defTabSz="457200">
                    <a:lnSpc>
                      <a:spcPct val="117999"/>
                    </a:lnSpc>
                    <a:defRPr sz="2200">
                      <a:solidFill>
                        <a:srgbClr val="000000"/>
                      </a:solidFill>
                    </a:defRPr>
                  </a:pPr>
                  <a:r>
                    <a:t> (the simplest explanation for the data)</a:t>
                  </a:r>
                </a:p>
                <a:p>
                  <a:pPr defTabSz="457200">
                    <a:lnSpc>
                      <a:spcPct val="117999"/>
                    </a:lnSpc>
                    <a:defRPr sz="2200">
                      <a:solidFill>
                        <a:srgbClr val="000000"/>
                      </a:solidFill>
                    </a:defRPr>
                  </a:pPr>
                  <a:endParaRPr/>
                </a:p>
                <a:p>
                  <a:pPr defTabSz="457200">
                    <a:lnSpc>
                      <a:spcPct val="117999"/>
                    </a:lnSpc>
                    <a:defRPr sz="2200">
                      <a:solidFill>
                        <a:srgbClr val="000000"/>
                      </a:solidFill>
                    </a:defRPr>
                  </a:pPr>
                  <a:r>
                    <a:t>The probability distribution which has maximum entropy (uncertainty)</a:t>
                  </a:r>
                </a:p>
                <a:p>
                  <a:pPr defTabSz="457200">
                    <a:lnSpc>
                      <a:spcPct val="117999"/>
                    </a:lnSpc>
                    <a:defRPr sz="2200">
                      <a:solidFill>
                        <a:srgbClr val="000000"/>
                      </a:solidFill>
                    </a:defRPr>
                  </a:pPr>
                  <a:r>
                    <a:t> is the only unbiased choice to be made</a:t>
                  </a:r>
                </a:p>
                <a:p>
                  <a:pPr defTabSz="457200">
                    <a:lnSpc>
                      <a:spcPct val="117999"/>
                    </a:lnSpc>
                    <a:defRPr sz="2200">
                      <a:solidFill>
                        <a:srgbClr val="000000"/>
                      </a:solidFill>
                    </a:defRPr>
                  </a:pPr>
                  <a:r>
                    <a:t>  </a:t>
                  </a:r>
                  <a:endParaRPr sz="1200"/>
                </a:p>
              </p:txBody>
            </p:sp>
            <p:sp>
              <p:nvSpPr>
                <p:cNvPr id="735" name="Rectangle"/>
                <p:cNvSpPr/>
                <p:nvPr/>
              </p:nvSpPr>
              <p:spPr>
                <a:xfrm>
                  <a:off x="0" y="0"/>
                  <a:ext cx="10127709" cy="939800"/>
                </a:xfrm>
                <a:prstGeom prst="rect">
                  <a:avLst/>
                </a:prstGeom>
                <a:noFill/>
                <a:ln w="25400" cap="flat">
                  <a:solidFill>
                    <a:schemeClr val="accent5">
                      <a:lumOff val="-29866"/>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grpSp>
        <p:sp>
          <p:nvSpPr>
            <p:cNvPr id="738" name="(Training ML/AI)"/>
            <p:cNvSpPr/>
            <p:nvPr/>
          </p:nvSpPr>
          <p:spPr>
            <a:xfrm>
              <a:off x="4961011" y="124753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457200">
                <a:spcBef>
                  <a:spcPts val="1200"/>
                </a:spcBef>
                <a:defRPr>
                  <a:solidFill>
                    <a:srgbClr val="000000"/>
                  </a:solidFill>
                  <a:latin typeface="Times Roman"/>
                  <a:ea typeface="Times Roman"/>
                  <a:cs typeface="Times Roman"/>
                  <a:sym typeface="Times Roman"/>
                </a:defRPr>
              </a:lvl1pPr>
            </a:lstStyle>
            <a:p>
              <a:r>
                <a:t>(Training ML/AI)</a:t>
              </a:r>
            </a:p>
          </p:txBody>
        </p:sp>
      </p:grpSp>
      <p:sp>
        <p:nvSpPr>
          <p:cNvPr id="740" name="Model evidence=KL divergence + Variational Free energy"/>
          <p:cNvSpPr txBox="1"/>
          <p:nvPr/>
        </p:nvSpPr>
        <p:spPr>
          <a:xfrm>
            <a:off x="16410470" y="4796904"/>
            <a:ext cx="591799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lvl1pPr>
          </a:lstStyle>
          <a:p>
            <a:r>
              <a:t>Model evidence=KL divergence + Variational Free energy</a:t>
            </a:r>
          </a:p>
        </p:txBody>
      </p:sp>
      <p:grpSp>
        <p:nvGrpSpPr>
          <p:cNvPr id="743" name="Group"/>
          <p:cNvGrpSpPr/>
          <p:nvPr/>
        </p:nvGrpSpPr>
        <p:grpSpPr>
          <a:xfrm>
            <a:off x="17179132" y="2919202"/>
            <a:ext cx="341106" cy="474066"/>
            <a:chOff x="0" y="0"/>
            <a:chExt cx="341104" cy="474065"/>
          </a:xfrm>
        </p:grpSpPr>
        <p:sp>
          <p:nvSpPr>
            <p:cNvPr id="741" name="Rectangle"/>
            <p:cNvSpPr/>
            <p:nvPr/>
          </p:nvSpPr>
          <p:spPr>
            <a:xfrm>
              <a:off x="0" y="12699"/>
              <a:ext cx="341105" cy="461367"/>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42" name="q"/>
            <p:cNvSpPr txBox="1"/>
            <p:nvPr/>
          </p:nvSpPr>
          <p:spPr>
            <a:xfrm>
              <a:off x="35729" y="0"/>
              <a:ext cx="295047" cy="4613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q</a:t>
              </a:r>
            </a:p>
          </p:txBody>
        </p:sp>
      </p:grpSp>
      <p:grpSp>
        <p:nvGrpSpPr>
          <p:cNvPr id="746" name="Group"/>
          <p:cNvGrpSpPr/>
          <p:nvPr/>
        </p:nvGrpSpPr>
        <p:grpSpPr>
          <a:xfrm>
            <a:off x="21694759" y="4454528"/>
            <a:ext cx="250933" cy="297638"/>
            <a:chOff x="0" y="0"/>
            <a:chExt cx="250932" cy="297637"/>
          </a:xfrm>
        </p:grpSpPr>
        <p:sp>
          <p:nvSpPr>
            <p:cNvPr id="744" name="Rectangle"/>
            <p:cNvSpPr/>
            <p:nvPr/>
          </p:nvSpPr>
          <p:spPr>
            <a:xfrm>
              <a:off x="0" y="7973"/>
              <a:ext cx="250933" cy="289665"/>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45" name="Rectangle"/>
            <p:cNvSpPr txBox="1"/>
            <p:nvPr/>
          </p:nvSpPr>
          <p:spPr>
            <a:xfrm>
              <a:off x="26284" y="0"/>
              <a:ext cx="217050" cy="289664"/>
            </a:xfrm>
            <a:prstGeom prst="rect">
              <a:avLst/>
            </a:prstGeom>
            <a:noFill/>
            <a:ln w="12700" cap="flat">
              <a:noFill/>
              <a:miter lim="400000"/>
            </a:ln>
            <a:effectLst/>
          </p:spPr>
          <p:txBody>
            <a:bodyPr wrap="square" lIns="50800" tIns="50800" rIns="50800" bIns="50800" numCol="1" anchor="ctr">
              <a:noAutofit/>
            </a:bodyPr>
            <a:lstStyle/>
            <a:p>
              <a:endParaRPr/>
            </a:p>
          </p:txBody>
        </p:sp>
      </p:grpSp>
      <p:sp>
        <p:nvSpPr>
          <p:cNvPr id="747" name="q"/>
          <p:cNvSpPr txBox="1"/>
          <p:nvPr/>
        </p:nvSpPr>
        <p:spPr>
          <a:xfrm>
            <a:off x="21672703" y="4372664"/>
            <a:ext cx="295047"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q</a:t>
            </a:r>
          </a:p>
        </p:txBody>
      </p:sp>
      <p:grpSp>
        <p:nvGrpSpPr>
          <p:cNvPr id="752" name="Group"/>
          <p:cNvGrpSpPr/>
          <p:nvPr/>
        </p:nvGrpSpPr>
        <p:grpSpPr>
          <a:xfrm>
            <a:off x="18745324" y="6179889"/>
            <a:ext cx="6346081" cy="6282783"/>
            <a:chOff x="0" y="0"/>
            <a:chExt cx="6346080" cy="6282782"/>
          </a:xfrm>
        </p:grpSpPr>
        <p:sp>
          <p:nvSpPr>
            <p:cNvPr id="748" name="the log of an average is always…"/>
            <p:cNvSpPr txBox="1"/>
            <p:nvPr/>
          </p:nvSpPr>
          <p:spPr>
            <a:xfrm>
              <a:off x="0" y="5419182"/>
              <a:ext cx="6346081" cy="863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defTabSz="457200">
                <a:defRPr sz="2500">
                  <a:solidFill>
                    <a:srgbClr val="000000"/>
                  </a:solidFill>
                  <a:latin typeface="Times Roman"/>
                  <a:ea typeface="Times Roman"/>
                  <a:cs typeface="Times Roman"/>
                  <a:sym typeface="Times Roman"/>
                </a:defRPr>
              </a:pPr>
              <a:r>
                <a:t>the </a:t>
              </a:r>
              <a:r>
                <a:rPr i="1"/>
                <a:t>log of an average</a:t>
              </a:r>
              <a:r>
                <a:t> is always</a:t>
              </a:r>
            </a:p>
            <a:p>
              <a:pPr algn="l" defTabSz="457200">
                <a:defRPr sz="2500">
                  <a:solidFill>
                    <a:srgbClr val="000000"/>
                  </a:solidFill>
                  <a:latin typeface="Times Roman"/>
                  <a:ea typeface="Times Roman"/>
                  <a:cs typeface="Times Roman"/>
                  <a:sym typeface="Times Roman"/>
                </a:defRPr>
              </a:pPr>
              <a:r>
                <a:t> larger than or equal to the </a:t>
              </a:r>
              <a:r>
                <a:rPr i="1"/>
                <a:t>average of a log</a:t>
              </a:r>
            </a:p>
          </p:txBody>
        </p:sp>
        <p:pic>
          <p:nvPicPr>
            <p:cNvPr id="749" name="1-s2.0-S1053811923004615-gr2.jpg" descr="1-s2.0-S1053811923004615-gr2.jpg"/>
            <p:cNvPicPr>
              <a:picLocks noChangeAspect="1"/>
            </p:cNvPicPr>
            <p:nvPr/>
          </p:nvPicPr>
          <p:blipFill>
            <a:blip r:embed="rId8"/>
            <a:srcRect/>
            <a:stretch>
              <a:fillRect/>
            </a:stretch>
          </p:blipFill>
          <p:spPr>
            <a:xfrm>
              <a:off x="75598" y="0"/>
              <a:ext cx="5329995" cy="3474716"/>
            </a:xfrm>
            <a:prstGeom prst="rect">
              <a:avLst/>
            </a:prstGeom>
            <a:ln w="12700" cap="flat">
              <a:noFill/>
              <a:miter lim="400000"/>
            </a:ln>
            <a:effectLst/>
          </p:spPr>
        </p:pic>
        <p:sp>
          <p:nvSpPr>
            <p:cNvPr id="750" name="E[.]: expected value or average"/>
            <p:cNvSpPr txBox="1"/>
            <p:nvPr/>
          </p:nvSpPr>
          <p:spPr>
            <a:xfrm>
              <a:off x="604919" y="4526264"/>
              <a:ext cx="3963874" cy="4366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2200"/>
              </a:lvl1pPr>
            </a:lstStyle>
            <a:p>
              <a:r>
                <a:t>E[.]: expected value or average</a:t>
              </a:r>
            </a:p>
          </p:txBody>
        </p:sp>
        <p:pic>
          <p:nvPicPr>
            <p:cNvPr id="751" name="Image" descr="Image"/>
            <p:cNvPicPr>
              <a:picLocks noChangeAspect="1"/>
            </p:cNvPicPr>
            <p:nvPr/>
          </p:nvPicPr>
          <p:blipFill>
            <a:blip r:embed="rId9"/>
            <a:stretch>
              <a:fillRect/>
            </a:stretch>
          </p:blipFill>
          <p:spPr>
            <a:xfrm>
              <a:off x="476513" y="3771852"/>
              <a:ext cx="3810001" cy="457201"/>
            </a:xfrm>
            <a:prstGeom prst="rect">
              <a:avLst/>
            </a:prstGeom>
            <a:ln w="12700" cap="flat">
              <a:noFill/>
              <a:miter lim="400000"/>
            </a:ln>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752"/>
                                        </p:tgtEl>
                                        <p:attrNameLst>
                                          <p:attrName>style.visibility</p:attrName>
                                        </p:attrNameLst>
                                      </p:cBhvr>
                                      <p:to>
                                        <p:strVal val="visible"/>
                                      </p:to>
                                    </p:set>
                                    <p:animEffect transition="in" filter="wipe(left)">
                                      <p:cBhvr>
                                        <p:cTn id="7" dur="600"/>
                                        <p:tgtEl>
                                          <p:spTgt spid="7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2" nodeType="clickEffect">
                                  <p:stCondLst>
                                    <p:cond delay="0"/>
                                  </p:stCondLst>
                                  <p:iterate>
                                    <p:tmAbs val="0"/>
                                  </p:iterate>
                                  <p:childTnLst>
                                    <p:set>
                                      <p:cBhvr>
                                        <p:cTn id="11" fill="hold"/>
                                        <p:tgtEl>
                                          <p:spTgt spid="725"/>
                                        </p:tgtEl>
                                        <p:attrNameLst>
                                          <p:attrName>style.visibility</p:attrName>
                                        </p:attrNameLst>
                                      </p:cBhvr>
                                      <p:to>
                                        <p:strVal val="visible"/>
                                      </p:to>
                                    </p:set>
                                    <p:animEffect transition="in" filter="wipe(up)">
                                      <p:cBhvr>
                                        <p:cTn id="12" dur="500"/>
                                        <p:tgtEl>
                                          <p:spTgt spid="7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3" nodeType="clickEffect">
                                  <p:stCondLst>
                                    <p:cond delay="0"/>
                                  </p:stCondLst>
                                  <p:iterate>
                                    <p:tmAbs val="0"/>
                                  </p:iterate>
                                  <p:childTnLst>
                                    <p:set>
                                      <p:cBhvr>
                                        <p:cTn id="16" fill="hold"/>
                                        <p:tgtEl>
                                          <p:spTgt spid="739"/>
                                        </p:tgtEl>
                                        <p:attrNameLst>
                                          <p:attrName>style.visibility</p:attrName>
                                        </p:attrNameLst>
                                      </p:cBhvr>
                                      <p:to>
                                        <p:strVal val="visible"/>
                                      </p:to>
                                    </p:set>
                                    <p:animEffect transition="in" filter="wipe(down)">
                                      <p:cBhvr>
                                        <p:cTn id="17" dur="600"/>
                                        <p:tgtEl>
                                          <p:spTgt spid="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5" grpId="2" animBg="1" advAuto="0"/>
      <p:bldP spid="739" grpId="3" animBg="1" advAuto="0"/>
      <p:bldP spid="752" grpId="1"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Entropy:  measure of disorders (randomness); the amount uncertainty represented by probabilities"/>
          <p:cNvSpPr txBox="1"/>
          <p:nvPr/>
        </p:nvSpPr>
        <p:spPr>
          <a:xfrm>
            <a:off x="375537" y="155090"/>
            <a:ext cx="17948759" cy="5851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200"/>
            </a:pPr>
            <a:r>
              <a:rPr b="1">
                <a:solidFill>
                  <a:schemeClr val="accent5">
                    <a:lumOff val="-29866"/>
                  </a:schemeClr>
                </a:solidFill>
              </a:rPr>
              <a:t>Entropy</a:t>
            </a:r>
            <a:r>
              <a:t>:  measure of disorders (randomness); the amount uncertainty represented by probabilities</a:t>
            </a:r>
          </a:p>
        </p:txBody>
      </p:sp>
      <p:sp>
        <p:nvSpPr>
          <p:cNvPr id="757" name="Rectangle"/>
          <p:cNvSpPr/>
          <p:nvPr/>
        </p:nvSpPr>
        <p:spPr>
          <a:xfrm>
            <a:off x="7859052" y="2948518"/>
            <a:ext cx="543687" cy="598976"/>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58" name="Low Entropy…"/>
          <p:cNvSpPr txBox="1"/>
          <p:nvPr/>
        </p:nvSpPr>
        <p:spPr>
          <a:xfrm>
            <a:off x="7071687" y="4844459"/>
            <a:ext cx="3788411" cy="704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000">
                <a:solidFill>
                  <a:schemeClr val="accent4">
                    <a:hueOff val="-1247790"/>
                    <a:lumOff val="-12326"/>
                  </a:schemeClr>
                </a:solidFill>
              </a:defRPr>
            </a:pPr>
            <a:r>
              <a:t>Low Entropy</a:t>
            </a:r>
          </a:p>
          <a:p>
            <a:pPr>
              <a:defRPr sz="2000">
                <a:solidFill>
                  <a:schemeClr val="accent4">
                    <a:hueOff val="-1247790"/>
                    <a:lumOff val="-12326"/>
                  </a:schemeClr>
                </a:solidFill>
              </a:defRPr>
            </a:pPr>
            <a:r>
              <a:t>Low Disorder, Low Randomness</a:t>
            </a:r>
          </a:p>
        </p:txBody>
      </p:sp>
      <p:pic>
        <p:nvPicPr>
          <p:cNvPr id="759" name="Biro-2nd-Law.jpg" descr="Biro-2nd-Law.jpg"/>
          <p:cNvPicPr>
            <a:picLocks noChangeAspect="1"/>
          </p:cNvPicPr>
          <p:nvPr/>
        </p:nvPicPr>
        <p:blipFill>
          <a:blip r:embed="rId3"/>
          <a:srcRect b="19075"/>
          <a:stretch>
            <a:fillRect/>
          </a:stretch>
        </p:blipFill>
        <p:spPr>
          <a:xfrm>
            <a:off x="139377" y="884966"/>
            <a:ext cx="9936451" cy="3832887"/>
          </a:xfrm>
          <a:prstGeom prst="rect">
            <a:avLst/>
          </a:prstGeom>
          <a:ln w="12700">
            <a:miter lim="400000"/>
          </a:ln>
        </p:spPr>
      </p:pic>
      <p:sp>
        <p:nvSpPr>
          <p:cNvPr id="760" name="Rectangle"/>
          <p:cNvSpPr/>
          <p:nvPr/>
        </p:nvSpPr>
        <p:spPr>
          <a:xfrm>
            <a:off x="3462978" y="2872318"/>
            <a:ext cx="543687" cy="598976"/>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61" name="Rectangle"/>
          <p:cNvSpPr/>
          <p:nvPr/>
        </p:nvSpPr>
        <p:spPr>
          <a:xfrm>
            <a:off x="6374527" y="2859618"/>
            <a:ext cx="543686" cy="598976"/>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62" name="Rectangle"/>
          <p:cNvSpPr/>
          <p:nvPr/>
        </p:nvSpPr>
        <p:spPr>
          <a:xfrm>
            <a:off x="8381320" y="2834218"/>
            <a:ext cx="543686" cy="598976"/>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63" name="Arrow"/>
          <p:cNvSpPr/>
          <p:nvPr/>
        </p:nvSpPr>
        <p:spPr>
          <a:xfrm rot="10800000">
            <a:off x="6350950" y="2890111"/>
            <a:ext cx="450835" cy="457201"/>
          </a:xfrm>
          <a:prstGeom prst="rightArrow">
            <a:avLst>
              <a:gd name="adj1" fmla="val 40419"/>
              <a:gd name="adj2" fmla="val 55368"/>
            </a:avLst>
          </a:prstGeom>
          <a:solidFill>
            <a:schemeClr val="accent5">
              <a:hueOff val="-82419"/>
              <a:satOff val="-9513"/>
              <a:lumOff val="-16343"/>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64" name="Arrow"/>
          <p:cNvSpPr/>
          <p:nvPr/>
        </p:nvSpPr>
        <p:spPr>
          <a:xfrm rot="10800000">
            <a:off x="8398822" y="2877411"/>
            <a:ext cx="450835" cy="457201"/>
          </a:xfrm>
          <a:prstGeom prst="rightArrow">
            <a:avLst>
              <a:gd name="adj1" fmla="val 40419"/>
              <a:gd name="adj2" fmla="val 55368"/>
            </a:avLst>
          </a:prstGeom>
          <a:solidFill>
            <a:schemeClr val="accent5">
              <a:hueOff val="-82419"/>
              <a:satOff val="-9513"/>
              <a:lumOff val="-16343"/>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65" name="Arrow"/>
          <p:cNvSpPr/>
          <p:nvPr/>
        </p:nvSpPr>
        <p:spPr>
          <a:xfrm rot="10800000">
            <a:off x="3481289" y="2877411"/>
            <a:ext cx="450836" cy="457201"/>
          </a:xfrm>
          <a:prstGeom prst="rightArrow">
            <a:avLst>
              <a:gd name="adj1" fmla="val 40419"/>
              <a:gd name="adj2" fmla="val 55368"/>
            </a:avLst>
          </a:prstGeom>
          <a:solidFill>
            <a:schemeClr val="accent5">
              <a:hueOff val="-82419"/>
              <a:satOff val="-9513"/>
              <a:lumOff val="-16343"/>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grpSp>
        <p:nvGrpSpPr>
          <p:cNvPr id="771" name="Group"/>
          <p:cNvGrpSpPr/>
          <p:nvPr/>
        </p:nvGrpSpPr>
        <p:grpSpPr>
          <a:xfrm>
            <a:off x="1602952" y="5755810"/>
            <a:ext cx="7469098" cy="8780772"/>
            <a:chOff x="0" y="0"/>
            <a:chExt cx="7469096" cy="8780771"/>
          </a:xfrm>
        </p:grpSpPr>
        <p:pic>
          <p:nvPicPr>
            <p:cNvPr id="766" name="pasted image 1.png" descr="pasted image 1.png"/>
            <p:cNvPicPr>
              <a:picLocks noChangeAspect="1"/>
            </p:cNvPicPr>
            <p:nvPr/>
          </p:nvPicPr>
          <p:blipFill>
            <a:blip r:embed="rId4"/>
            <a:stretch>
              <a:fillRect/>
            </a:stretch>
          </p:blipFill>
          <p:spPr>
            <a:xfrm>
              <a:off x="228559" y="0"/>
              <a:ext cx="6638501" cy="2813819"/>
            </a:xfrm>
            <a:prstGeom prst="rect">
              <a:avLst/>
            </a:prstGeom>
            <a:ln w="12700" cap="flat">
              <a:noFill/>
              <a:miter lim="400000"/>
            </a:ln>
            <a:effectLst/>
          </p:spPr>
        </p:pic>
        <p:pic>
          <p:nvPicPr>
            <p:cNvPr id="767" name="pasted image 0.png" descr="pasted image 0.png"/>
            <p:cNvPicPr>
              <a:picLocks noChangeAspect="1"/>
            </p:cNvPicPr>
            <p:nvPr/>
          </p:nvPicPr>
          <p:blipFill>
            <a:blip r:embed="rId5"/>
            <a:stretch>
              <a:fillRect/>
            </a:stretch>
          </p:blipFill>
          <p:spPr>
            <a:xfrm>
              <a:off x="0" y="2127618"/>
              <a:ext cx="7440792" cy="2752664"/>
            </a:xfrm>
            <a:prstGeom prst="rect">
              <a:avLst/>
            </a:prstGeom>
            <a:ln w="12700" cap="flat">
              <a:noFill/>
              <a:miter lim="400000"/>
            </a:ln>
            <a:effectLst/>
          </p:spPr>
        </p:pic>
        <p:pic>
          <p:nvPicPr>
            <p:cNvPr id="768" name="Image" descr="Image"/>
            <p:cNvPicPr>
              <a:picLocks noChangeAspect="1"/>
            </p:cNvPicPr>
            <p:nvPr/>
          </p:nvPicPr>
          <p:blipFill>
            <a:blip r:embed="rId6"/>
            <a:stretch>
              <a:fillRect/>
            </a:stretch>
          </p:blipFill>
          <p:spPr>
            <a:xfrm>
              <a:off x="1225010" y="6548474"/>
              <a:ext cx="6244087" cy="361977"/>
            </a:xfrm>
            <a:prstGeom prst="rect">
              <a:avLst/>
            </a:prstGeom>
            <a:ln w="12700" cap="flat">
              <a:noFill/>
              <a:miter lim="400000"/>
            </a:ln>
            <a:effectLst/>
          </p:spPr>
        </p:pic>
        <p:pic>
          <p:nvPicPr>
            <p:cNvPr id="769" name="Image" descr="Image"/>
            <p:cNvPicPr>
              <a:picLocks noChangeAspect="1"/>
            </p:cNvPicPr>
            <p:nvPr/>
          </p:nvPicPr>
          <p:blipFill>
            <a:blip r:embed="rId7"/>
            <a:srcRect/>
            <a:stretch>
              <a:fillRect/>
            </a:stretch>
          </p:blipFill>
          <p:spPr>
            <a:xfrm>
              <a:off x="1338741" y="5244624"/>
              <a:ext cx="6067465" cy="846144"/>
            </a:xfrm>
            <a:prstGeom prst="rect">
              <a:avLst/>
            </a:prstGeom>
            <a:ln w="12700" cap="flat">
              <a:noFill/>
              <a:miter lim="400000"/>
            </a:ln>
            <a:effectLst/>
          </p:spPr>
        </p:pic>
        <p:sp>
          <p:nvSpPr>
            <p:cNvPr id="770" name="Entropy= average of surprise"/>
            <p:cNvSpPr/>
            <p:nvPr/>
          </p:nvSpPr>
          <p:spPr>
            <a:xfrm>
              <a:off x="4187167" y="7510771"/>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400" b="1">
                  <a:solidFill>
                    <a:schemeClr val="accent5">
                      <a:lumOff val="-29866"/>
                    </a:schemeClr>
                  </a:solidFill>
                </a:defRPr>
              </a:lvl1pPr>
            </a:lstStyle>
            <a:p>
              <a:r>
                <a:t>Entropy= average of surprise</a:t>
              </a:r>
            </a:p>
          </p:txBody>
        </p:sp>
      </p:grpSp>
      <p:sp>
        <p:nvSpPr>
          <p:cNvPr id="772" name="High Entropy…"/>
          <p:cNvSpPr txBox="1"/>
          <p:nvPr/>
        </p:nvSpPr>
        <p:spPr>
          <a:xfrm>
            <a:off x="314502" y="4732453"/>
            <a:ext cx="3882899" cy="10088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000">
                <a:solidFill>
                  <a:schemeClr val="accent4">
                    <a:hueOff val="-1247790"/>
                    <a:lumOff val="-12326"/>
                  </a:schemeClr>
                </a:solidFill>
              </a:defRPr>
            </a:pPr>
            <a:r>
              <a:t>High Entropy</a:t>
            </a:r>
          </a:p>
          <a:p>
            <a:pPr>
              <a:defRPr sz="2000">
                <a:solidFill>
                  <a:schemeClr val="accent4">
                    <a:hueOff val="-1247790"/>
                    <a:lumOff val="-12326"/>
                  </a:schemeClr>
                </a:solidFill>
              </a:defRPr>
            </a:pPr>
            <a:r>
              <a:t>High Disorder, High Randomness</a:t>
            </a:r>
          </a:p>
          <a:p>
            <a:pPr>
              <a:defRPr sz="2000">
                <a:solidFill>
                  <a:schemeClr val="accent4">
                    <a:hueOff val="-1247790"/>
                    <a:lumOff val="-12326"/>
                  </a:schemeClr>
                </a:solidFill>
              </a:defRPr>
            </a:pPr>
            <a:r>
              <a:t>(More probable)</a:t>
            </a:r>
          </a:p>
        </p:txBody>
      </p:sp>
      <p:sp>
        <p:nvSpPr>
          <p:cNvPr id="773" name="Dispersion of a drop of ink in water"/>
          <p:cNvSpPr txBox="1"/>
          <p:nvPr/>
        </p:nvSpPr>
        <p:spPr>
          <a:xfrm>
            <a:off x="5546752" y="1505727"/>
            <a:ext cx="4867352"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Dispersion of a drop of ink in water</a:t>
            </a:r>
          </a:p>
        </p:txBody>
      </p:sp>
      <p:grpSp>
        <p:nvGrpSpPr>
          <p:cNvPr id="802" name="Group"/>
          <p:cNvGrpSpPr/>
          <p:nvPr/>
        </p:nvGrpSpPr>
        <p:grpSpPr>
          <a:xfrm>
            <a:off x="11169847" y="884671"/>
            <a:ext cx="12802017" cy="12928090"/>
            <a:chOff x="0" y="0"/>
            <a:chExt cx="12802016" cy="12928089"/>
          </a:xfrm>
        </p:grpSpPr>
        <p:grpSp>
          <p:nvGrpSpPr>
            <p:cNvPr id="777" name="Group"/>
            <p:cNvGrpSpPr/>
            <p:nvPr/>
          </p:nvGrpSpPr>
          <p:grpSpPr>
            <a:xfrm rot="10800000">
              <a:off x="11532016" y="7498796"/>
              <a:ext cx="1270001" cy="4042172"/>
              <a:chOff x="230682" y="207326"/>
              <a:chExt cx="1270000" cy="4042171"/>
            </a:xfrm>
          </p:grpSpPr>
          <p:pic>
            <p:nvPicPr>
              <p:cNvPr id="774" name="Line Line" descr="Line Line"/>
              <p:cNvPicPr>
                <a:picLocks/>
              </p:cNvPicPr>
              <p:nvPr/>
            </p:nvPicPr>
            <p:blipFill>
              <a:blip r:embed="rId8"/>
              <a:stretch>
                <a:fillRect/>
              </a:stretch>
            </p:blipFill>
            <p:spPr>
              <a:xfrm rot="16200000">
                <a:off x="-1317659" y="2052295"/>
                <a:ext cx="4042172" cy="352235"/>
              </a:xfrm>
              <a:prstGeom prst="rect">
                <a:avLst/>
              </a:prstGeom>
              <a:effectLst/>
            </p:spPr>
          </p:pic>
          <p:sp>
            <p:nvSpPr>
              <p:cNvPr id="776" name="Less difference =higher entropy"/>
              <p:cNvSpPr/>
              <p:nvPr/>
            </p:nvSpPr>
            <p:spPr>
              <a:xfrm flipV="1">
                <a:off x="230682" y="979271"/>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chemeClr val="accent5">
                        <a:lumOff val="-29866"/>
                      </a:schemeClr>
                    </a:solidFill>
                  </a:defRPr>
                </a:lvl1pPr>
              </a:lstStyle>
              <a:p>
                <a:endParaRPr dirty="0"/>
              </a:p>
            </p:txBody>
          </p:sp>
        </p:grpSp>
        <p:grpSp>
          <p:nvGrpSpPr>
            <p:cNvPr id="801" name="Group"/>
            <p:cNvGrpSpPr/>
            <p:nvPr/>
          </p:nvGrpSpPr>
          <p:grpSpPr>
            <a:xfrm>
              <a:off x="0" y="-1"/>
              <a:ext cx="12257807" cy="12928091"/>
              <a:chOff x="0" y="0"/>
              <a:chExt cx="12257806" cy="12928089"/>
            </a:xfrm>
          </p:grpSpPr>
          <p:grpSp>
            <p:nvGrpSpPr>
              <p:cNvPr id="799" name="Group"/>
              <p:cNvGrpSpPr/>
              <p:nvPr/>
            </p:nvGrpSpPr>
            <p:grpSpPr>
              <a:xfrm>
                <a:off x="0" y="-1"/>
                <a:ext cx="12257807" cy="12928091"/>
                <a:chOff x="0" y="0"/>
                <a:chExt cx="12257806" cy="12928088"/>
              </a:xfrm>
            </p:grpSpPr>
            <p:grpSp>
              <p:nvGrpSpPr>
                <p:cNvPr id="787" name="Group"/>
                <p:cNvGrpSpPr/>
                <p:nvPr/>
              </p:nvGrpSpPr>
              <p:grpSpPr>
                <a:xfrm>
                  <a:off x="1612969" y="0"/>
                  <a:ext cx="9230732" cy="5567155"/>
                  <a:chOff x="0" y="0"/>
                  <a:chExt cx="9230731" cy="5567154"/>
                </a:xfrm>
              </p:grpSpPr>
              <p:sp>
                <p:nvSpPr>
                  <p:cNvPr id="778" name="High entropy…"/>
                  <p:cNvSpPr txBox="1"/>
                  <p:nvPr/>
                </p:nvSpPr>
                <p:spPr>
                  <a:xfrm>
                    <a:off x="0" y="3562468"/>
                    <a:ext cx="3875191" cy="8813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defRPr>
                        <a:solidFill>
                          <a:schemeClr val="accent3">
                            <a:hueOff val="914338"/>
                            <a:satOff val="31515"/>
                            <a:lumOff val="-30790"/>
                          </a:schemeClr>
                        </a:solidFill>
                      </a:defRPr>
                    </a:pPr>
                    <a:r>
                      <a:t>High entropy</a:t>
                    </a:r>
                  </a:p>
                  <a:p>
                    <a:pPr>
                      <a:defRPr>
                        <a:solidFill>
                          <a:schemeClr val="accent3">
                            <a:hueOff val="914338"/>
                            <a:satOff val="31515"/>
                            <a:lumOff val="-30790"/>
                          </a:schemeClr>
                        </a:solidFill>
                      </a:defRPr>
                    </a:pPr>
                    <a:r>
                      <a:t>on average high surprised</a:t>
                    </a:r>
                  </a:p>
                </p:txBody>
              </p:sp>
              <p:sp>
                <p:nvSpPr>
                  <p:cNvPr id="779" name="Low entropy…"/>
                  <p:cNvSpPr txBox="1"/>
                  <p:nvPr/>
                </p:nvSpPr>
                <p:spPr>
                  <a:xfrm>
                    <a:off x="5403782" y="3562468"/>
                    <a:ext cx="3826950" cy="8813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defRPr>
                        <a:solidFill>
                          <a:schemeClr val="accent3">
                            <a:hueOff val="914338"/>
                            <a:satOff val="31515"/>
                            <a:lumOff val="-30790"/>
                          </a:schemeClr>
                        </a:solidFill>
                      </a:defRPr>
                    </a:pPr>
                    <a:r>
                      <a:t>Low entropy</a:t>
                    </a:r>
                  </a:p>
                  <a:p>
                    <a:pPr>
                      <a:defRPr>
                        <a:solidFill>
                          <a:schemeClr val="accent3">
                            <a:hueOff val="914338"/>
                            <a:satOff val="31515"/>
                            <a:lumOff val="-30790"/>
                          </a:schemeClr>
                        </a:solidFill>
                      </a:defRPr>
                    </a:pPr>
                    <a:r>
                      <a:t>on average less surprised</a:t>
                    </a:r>
                  </a:p>
                </p:txBody>
              </p:sp>
              <p:grpSp>
                <p:nvGrpSpPr>
                  <p:cNvPr id="782" name="Group"/>
                  <p:cNvGrpSpPr/>
                  <p:nvPr/>
                </p:nvGrpSpPr>
                <p:grpSpPr>
                  <a:xfrm>
                    <a:off x="5629045" y="61528"/>
                    <a:ext cx="3376424" cy="3454763"/>
                    <a:chOff x="0" y="0"/>
                    <a:chExt cx="3376423" cy="3454761"/>
                  </a:xfrm>
                </p:grpSpPr>
                <p:pic>
                  <p:nvPicPr>
                    <p:cNvPr id="780" name="Image" descr="Image"/>
                    <p:cNvPicPr>
                      <a:picLocks noChangeAspect="1"/>
                    </p:cNvPicPr>
                    <p:nvPr/>
                  </p:nvPicPr>
                  <p:blipFill>
                    <a:blip r:embed="rId9"/>
                    <a:stretch>
                      <a:fillRect/>
                    </a:stretch>
                  </p:blipFill>
                  <p:spPr>
                    <a:xfrm>
                      <a:off x="0" y="0"/>
                      <a:ext cx="3376424" cy="3454762"/>
                    </a:xfrm>
                    <a:prstGeom prst="rect">
                      <a:avLst/>
                    </a:prstGeom>
                    <a:ln w="12700" cap="flat">
                      <a:noFill/>
                      <a:miter lim="400000"/>
                    </a:ln>
                    <a:effectLst/>
                  </p:spPr>
                </p:pic>
                <p:sp>
                  <p:nvSpPr>
                    <p:cNvPr id="781" name="Rectangle"/>
                    <p:cNvSpPr/>
                    <p:nvPr/>
                  </p:nvSpPr>
                  <p:spPr>
                    <a:xfrm>
                      <a:off x="1780885" y="881849"/>
                      <a:ext cx="1349039" cy="152005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grpSp>
                <p:nvGrpSpPr>
                  <p:cNvPr id="785" name="Group"/>
                  <p:cNvGrpSpPr/>
                  <p:nvPr/>
                </p:nvGrpSpPr>
                <p:grpSpPr>
                  <a:xfrm>
                    <a:off x="203519" y="0"/>
                    <a:ext cx="4116452" cy="3577820"/>
                    <a:chOff x="0" y="0"/>
                    <a:chExt cx="4116451" cy="3577819"/>
                  </a:xfrm>
                </p:grpSpPr>
                <p:pic>
                  <p:nvPicPr>
                    <p:cNvPr id="783" name="Image" descr="Image"/>
                    <p:cNvPicPr>
                      <a:picLocks noChangeAspect="1"/>
                    </p:cNvPicPr>
                    <p:nvPr/>
                  </p:nvPicPr>
                  <p:blipFill>
                    <a:blip r:embed="rId10"/>
                    <a:stretch>
                      <a:fillRect/>
                    </a:stretch>
                  </p:blipFill>
                  <p:spPr>
                    <a:xfrm>
                      <a:off x="0" y="0"/>
                      <a:ext cx="3740079" cy="3577820"/>
                    </a:xfrm>
                    <a:prstGeom prst="rect">
                      <a:avLst/>
                    </a:prstGeom>
                    <a:ln w="12700" cap="flat">
                      <a:noFill/>
                      <a:miter lim="400000"/>
                    </a:ln>
                    <a:effectLst/>
                  </p:spPr>
                </p:pic>
                <p:sp>
                  <p:nvSpPr>
                    <p:cNvPr id="784" name="Square"/>
                    <p:cNvSpPr/>
                    <p:nvPr/>
                  </p:nvSpPr>
                  <p:spPr>
                    <a:xfrm>
                      <a:off x="2767414" y="669958"/>
                      <a:ext cx="1349038" cy="1349039"/>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sp>
                <p:nvSpPr>
                  <p:cNvPr id="786" name="An improbable outcome is therefore surprising"/>
                  <p:cNvSpPr txBox="1"/>
                  <p:nvPr/>
                </p:nvSpPr>
                <p:spPr>
                  <a:xfrm>
                    <a:off x="1260040" y="5077076"/>
                    <a:ext cx="6814367" cy="4900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r>
                      <a:t>An improbable outcome is therefore surprising</a:t>
                    </a:r>
                  </a:p>
                </p:txBody>
              </p:sp>
            </p:grpSp>
            <p:grpSp>
              <p:nvGrpSpPr>
                <p:cNvPr id="790" name="Group"/>
                <p:cNvGrpSpPr/>
                <p:nvPr/>
              </p:nvGrpSpPr>
              <p:grpSpPr>
                <a:xfrm>
                  <a:off x="0" y="6425450"/>
                  <a:ext cx="9454940" cy="6502639"/>
                  <a:chOff x="0" y="266699"/>
                  <a:chExt cx="9454939" cy="6502638"/>
                </a:xfrm>
              </p:grpSpPr>
              <p:pic>
                <p:nvPicPr>
                  <p:cNvPr id="788" name="image1.png" descr="image1.png"/>
                  <p:cNvPicPr>
                    <a:picLocks noChangeAspect="1"/>
                  </p:cNvPicPr>
                  <p:nvPr/>
                </p:nvPicPr>
                <p:blipFill>
                  <a:blip r:embed="rId11"/>
                  <a:srcRect/>
                  <a:stretch>
                    <a:fillRect/>
                  </a:stretch>
                </p:blipFill>
                <p:spPr>
                  <a:xfrm>
                    <a:off x="0" y="466045"/>
                    <a:ext cx="9454940" cy="6303294"/>
                  </a:xfrm>
                  <a:prstGeom prst="rect">
                    <a:avLst/>
                  </a:prstGeom>
                  <a:ln w="12700" cap="flat">
                    <a:noFill/>
                    <a:miter lim="400000"/>
                  </a:ln>
                  <a:effectLst/>
                </p:spPr>
              </p:pic>
              <p:sp>
                <p:nvSpPr>
                  <p:cNvPr id="789" name="Surprise is inversely related to the probability"/>
                  <p:cNvSpPr/>
                  <p:nvPr/>
                </p:nvSpPr>
                <p:spPr>
                  <a:xfrm>
                    <a:off x="1597347" y="26669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defTabSz="457200">
                      <a:defRPr sz="2800" b="1">
                        <a:solidFill>
                          <a:schemeClr val="accent5">
                            <a:lumOff val="-29866"/>
                          </a:schemeClr>
                        </a:solidFill>
                        <a:latin typeface="Times Roman"/>
                        <a:ea typeface="Times Roman"/>
                        <a:cs typeface="Times Roman"/>
                        <a:sym typeface="Times Roman"/>
                      </a:defRPr>
                    </a:lvl1pPr>
                  </a:lstStyle>
                  <a:p>
                    <a:r>
                      <a:t>Surprise is inversely related to the probability</a:t>
                    </a:r>
                  </a:p>
                </p:txBody>
              </p:sp>
            </p:grpSp>
            <p:grpSp>
              <p:nvGrpSpPr>
                <p:cNvPr id="798" name="Group"/>
                <p:cNvGrpSpPr/>
                <p:nvPr/>
              </p:nvGrpSpPr>
              <p:grpSpPr>
                <a:xfrm>
                  <a:off x="9744473" y="6078370"/>
                  <a:ext cx="2513334" cy="6689480"/>
                  <a:chOff x="759202" y="352044"/>
                  <a:chExt cx="2513333" cy="6689478"/>
                </a:xfrm>
              </p:grpSpPr>
              <p:pic>
                <p:nvPicPr>
                  <p:cNvPr id="791" name="Image" descr="Image"/>
                  <p:cNvPicPr>
                    <a:picLocks noChangeAspect="1"/>
                  </p:cNvPicPr>
                  <p:nvPr/>
                </p:nvPicPr>
                <p:blipFill>
                  <a:blip r:embed="rId12"/>
                  <a:stretch>
                    <a:fillRect/>
                  </a:stretch>
                </p:blipFill>
                <p:spPr>
                  <a:xfrm>
                    <a:off x="759202" y="2653922"/>
                    <a:ext cx="2444885" cy="2281892"/>
                  </a:xfrm>
                  <a:prstGeom prst="rect">
                    <a:avLst/>
                  </a:prstGeom>
                  <a:ln w="12700" cap="flat">
                    <a:noFill/>
                    <a:miter lim="400000"/>
                  </a:ln>
                  <a:effectLst/>
                </p:spPr>
              </p:pic>
              <p:pic>
                <p:nvPicPr>
                  <p:cNvPr id="792" name="Image" descr="Image"/>
                  <p:cNvPicPr>
                    <a:picLocks noChangeAspect="1"/>
                  </p:cNvPicPr>
                  <p:nvPr/>
                </p:nvPicPr>
                <p:blipFill>
                  <a:blip r:embed="rId13"/>
                  <a:stretch>
                    <a:fillRect/>
                  </a:stretch>
                </p:blipFill>
                <p:spPr>
                  <a:xfrm>
                    <a:off x="802468" y="642291"/>
                    <a:ext cx="2401618" cy="2121430"/>
                  </a:xfrm>
                  <a:prstGeom prst="rect">
                    <a:avLst/>
                  </a:prstGeom>
                  <a:ln w="12700" cap="flat">
                    <a:noFill/>
                    <a:miter lim="400000"/>
                  </a:ln>
                  <a:effectLst/>
                </p:spPr>
              </p:pic>
              <p:pic>
                <p:nvPicPr>
                  <p:cNvPr id="793" name="Image" descr="Image"/>
                  <p:cNvPicPr>
                    <a:picLocks noChangeAspect="1"/>
                  </p:cNvPicPr>
                  <p:nvPr/>
                </p:nvPicPr>
                <p:blipFill>
                  <a:blip r:embed="rId14"/>
                  <a:stretch>
                    <a:fillRect/>
                  </a:stretch>
                </p:blipFill>
                <p:spPr>
                  <a:xfrm>
                    <a:off x="764368" y="4840039"/>
                    <a:ext cx="2401618" cy="2201484"/>
                  </a:xfrm>
                  <a:prstGeom prst="rect">
                    <a:avLst/>
                  </a:prstGeom>
                  <a:ln w="12700" cap="flat">
                    <a:noFill/>
                    <a:miter lim="400000"/>
                  </a:ln>
                  <a:effectLst/>
                </p:spPr>
              </p:pic>
              <p:sp>
                <p:nvSpPr>
                  <p:cNvPr id="794" name="Probability of picking blue is high,…"/>
                  <p:cNvSpPr/>
                  <p:nvPr/>
                </p:nvSpPr>
                <p:spPr>
                  <a:xfrm>
                    <a:off x="2002535" y="352044"/>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2000"/>
                    </a:pPr>
                    <a:r>
                      <a:t>Probability of picking blue is high, </a:t>
                    </a:r>
                  </a:p>
                  <a:p>
                    <a:pPr>
                      <a:defRPr sz="2000"/>
                    </a:pPr>
                    <a:r>
                      <a:t>so the surprise is low </a:t>
                    </a:r>
                  </a:p>
                </p:txBody>
              </p:sp>
              <p:sp>
                <p:nvSpPr>
                  <p:cNvPr id="795" name="Rectangle"/>
                  <p:cNvSpPr/>
                  <p:nvPr/>
                </p:nvSpPr>
                <p:spPr>
                  <a:xfrm>
                    <a:off x="1097437" y="942430"/>
                    <a:ext cx="353702" cy="395347"/>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96" name="Rectangle"/>
                  <p:cNvSpPr/>
                  <p:nvPr/>
                </p:nvSpPr>
                <p:spPr>
                  <a:xfrm>
                    <a:off x="1097437" y="3028307"/>
                    <a:ext cx="353702" cy="395347"/>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97" name="Rectangle"/>
                  <p:cNvSpPr/>
                  <p:nvPr/>
                </p:nvSpPr>
                <p:spPr>
                  <a:xfrm>
                    <a:off x="1084737" y="5114185"/>
                    <a:ext cx="353702" cy="395347"/>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grpSp>
          <p:sp>
            <p:nvSpPr>
              <p:cNvPr id="800" name="(Surprise: deviation fro expected value)"/>
              <p:cNvSpPr txBox="1"/>
              <p:nvPr/>
            </p:nvSpPr>
            <p:spPr>
              <a:xfrm>
                <a:off x="3418395" y="4583850"/>
                <a:ext cx="5414773" cy="4613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(Surprise: deviation fro expected value)</a:t>
                </a:r>
              </a:p>
            </p:txBody>
          </p:sp>
        </p:gr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802"/>
                                        </p:tgtEl>
                                        <p:attrNameLst>
                                          <p:attrName>style.visibility</p:attrName>
                                        </p:attrNameLst>
                                      </p:cBhvr>
                                      <p:to>
                                        <p:strVal val="visible"/>
                                      </p:to>
                                    </p:set>
                                    <p:animEffect transition="in" filter="wipe(left)">
                                      <p:cBhvr>
                                        <p:cTn id="7" dur="400"/>
                                        <p:tgtEl>
                                          <p:spTgt spid="80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771"/>
                                        </p:tgtEl>
                                        <p:attrNameLst>
                                          <p:attrName>style.visibility</p:attrName>
                                        </p:attrNameLst>
                                      </p:cBhvr>
                                      <p:to>
                                        <p:strVal val="visible"/>
                                      </p:to>
                                    </p:set>
                                    <p:animEffect transition="in" filter="wipe(left)">
                                      <p:cBhvr>
                                        <p:cTn id="12" dur="400"/>
                                        <p:tgtEl>
                                          <p:spTgt spid="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1" grpId="2" animBg="1" advAuto="0"/>
      <p:bldP spid="802" grpId="1"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 name="KL ≥ 0, so: Free Energy ≥ −ln p(y)…"/>
          <p:cNvSpPr txBox="1"/>
          <p:nvPr/>
        </p:nvSpPr>
        <p:spPr>
          <a:xfrm>
            <a:off x="436475" y="4257919"/>
            <a:ext cx="9707060" cy="20107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defTabSz="457200">
              <a:defRPr sz="3000">
                <a:solidFill>
                  <a:schemeClr val="accent1">
                    <a:hueOff val="114395"/>
                    <a:lumOff val="-24975"/>
                  </a:schemeClr>
                </a:solidFill>
                <a:latin typeface="Times Roman"/>
                <a:ea typeface="Times Roman"/>
                <a:cs typeface="Times Roman"/>
                <a:sym typeface="Times Roman"/>
              </a:defRPr>
            </a:pPr>
            <a:r>
              <a:t>KL ≥ 0, so: Free Energy ≥ −ln p(y)</a:t>
            </a:r>
          </a:p>
          <a:p>
            <a:pPr defTabSz="457200">
              <a:defRPr sz="3000">
                <a:solidFill>
                  <a:schemeClr val="accent5">
                    <a:lumOff val="-29866"/>
                  </a:schemeClr>
                </a:solidFill>
                <a:latin typeface="Times Roman"/>
                <a:ea typeface="Times Roman"/>
                <a:cs typeface="Times Roman"/>
                <a:sym typeface="Times Roman"/>
              </a:defRPr>
            </a:pPr>
            <a:r>
              <a:t>The brain reduces surprise or uncertainty.</a:t>
            </a:r>
          </a:p>
          <a:p>
            <a:pPr defTabSz="457200">
              <a:defRPr sz="3000">
                <a:solidFill>
                  <a:schemeClr val="accent5">
                    <a:lumOff val="-29866"/>
                  </a:schemeClr>
                </a:solidFill>
                <a:latin typeface="Times Roman"/>
                <a:ea typeface="Times Roman"/>
                <a:cs typeface="Times Roman"/>
                <a:sym typeface="Times Roman"/>
              </a:defRPr>
            </a:pPr>
            <a:r>
              <a:t>An organism acts to minimize free energy or</a:t>
            </a:r>
          </a:p>
          <a:p>
            <a:pPr defTabSz="457200">
              <a:defRPr sz="3000">
                <a:solidFill>
                  <a:schemeClr val="accent5">
                    <a:lumOff val="-29866"/>
                  </a:schemeClr>
                </a:solidFill>
                <a:latin typeface="Times Roman"/>
                <a:ea typeface="Times Roman"/>
                <a:cs typeface="Times Roman"/>
                <a:sym typeface="Times Roman"/>
              </a:defRPr>
            </a:pPr>
            <a:r>
              <a:t> maximize model evidence to resists to natural disorders.</a:t>
            </a:r>
          </a:p>
        </p:txBody>
      </p:sp>
      <p:pic>
        <p:nvPicPr>
          <p:cNvPr id="807" name="Image" descr="Image"/>
          <p:cNvPicPr>
            <a:picLocks noChangeAspect="1"/>
          </p:cNvPicPr>
          <p:nvPr/>
        </p:nvPicPr>
        <p:blipFill>
          <a:blip r:embed="rId3"/>
          <a:stretch>
            <a:fillRect/>
          </a:stretch>
        </p:blipFill>
        <p:spPr>
          <a:xfrm>
            <a:off x="410242" y="-119802"/>
            <a:ext cx="7092806" cy="1275112"/>
          </a:xfrm>
          <a:prstGeom prst="rect">
            <a:avLst/>
          </a:prstGeom>
          <a:ln w="12700">
            <a:miter lim="400000"/>
          </a:ln>
        </p:spPr>
      </p:pic>
      <p:sp>
        <p:nvSpPr>
          <p:cNvPr id="808" name="Divergence"/>
          <p:cNvSpPr txBox="1"/>
          <p:nvPr/>
        </p:nvSpPr>
        <p:spPr>
          <a:xfrm>
            <a:off x="3070602" y="974362"/>
            <a:ext cx="1353690" cy="3618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2000">
                <a:solidFill>
                  <a:schemeClr val="accent5">
                    <a:lumOff val="-29866"/>
                  </a:schemeClr>
                </a:solidFill>
              </a:defRPr>
            </a:lvl1pPr>
          </a:lstStyle>
          <a:p>
            <a:r>
              <a:t>Divergence </a:t>
            </a:r>
          </a:p>
        </p:txBody>
      </p:sp>
      <p:sp>
        <p:nvSpPr>
          <p:cNvPr id="809" name="Variational free energy"/>
          <p:cNvSpPr txBox="1"/>
          <p:nvPr/>
        </p:nvSpPr>
        <p:spPr>
          <a:xfrm>
            <a:off x="4825450" y="974362"/>
            <a:ext cx="2998318"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2000">
                <a:solidFill>
                  <a:schemeClr val="accent1">
                    <a:lumOff val="-13575"/>
                  </a:schemeClr>
                </a:solidFill>
              </a:defRPr>
            </a:lvl1pPr>
          </a:lstStyle>
          <a:p>
            <a:r>
              <a:t>Variational free energy </a:t>
            </a:r>
          </a:p>
        </p:txBody>
      </p:sp>
      <p:sp>
        <p:nvSpPr>
          <p:cNvPr id="810" name="Free Energy= Negative variations free energy= Negative model evidence"/>
          <p:cNvSpPr txBox="1"/>
          <p:nvPr/>
        </p:nvSpPr>
        <p:spPr>
          <a:xfrm>
            <a:off x="774163" y="1550939"/>
            <a:ext cx="10634778" cy="461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b="1"/>
            </a:lvl1pPr>
          </a:lstStyle>
          <a:p>
            <a:r>
              <a:t>Free Energy= Negative variations free energy= Negative model evidence </a:t>
            </a:r>
          </a:p>
        </p:txBody>
      </p:sp>
      <p:sp>
        <p:nvSpPr>
          <p:cNvPr id="811" name="Surprise (self-information): negative log probability of observed outcome…"/>
          <p:cNvSpPr txBox="1"/>
          <p:nvPr/>
        </p:nvSpPr>
        <p:spPr>
          <a:xfrm>
            <a:off x="328955" y="3042935"/>
            <a:ext cx="10859340" cy="976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lnSpc>
                <a:spcPct val="117999"/>
              </a:lnSpc>
              <a:defRPr sz="2600">
                <a:solidFill>
                  <a:srgbClr val="000000"/>
                </a:solidFill>
              </a:defRPr>
            </a:pPr>
            <a:r>
              <a:rPr>
                <a:solidFill>
                  <a:schemeClr val="accent1">
                    <a:hueOff val="114395"/>
                    <a:lumOff val="-24975"/>
                  </a:schemeClr>
                </a:solidFill>
              </a:rPr>
              <a:t>Surprise (self-information)</a:t>
            </a:r>
            <a:r>
              <a:t>: </a:t>
            </a:r>
            <a:r>
              <a:rPr>
                <a:solidFill>
                  <a:schemeClr val="accent1">
                    <a:hueOff val="114395"/>
                    <a:lumOff val="-24975"/>
                  </a:schemeClr>
                </a:solidFill>
              </a:rPr>
              <a:t>negative log probability of observed outcome </a:t>
            </a:r>
          </a:p>
          <a:p>
            <a:pPr algn="l" defTabSz="457200">
              <a:lnSpc>
                <a:spcPct val="117999"/>
              </a:lnSpc>
              <a:defRPr sz="2600">
                <a:solidFill>
                  <a:srgbClr val="000000"/>
                </a:solidFill>
              </a:defRPr>
            </a:pPr>
            <a:r>
              <a:t>S=−ln P(Y=y);</a:t>
            </a:r>
            <a:r>
              <a:rPr>
                <a:solidFill>
                  <a:srgbClr val="5E5E5E"/>
                </a:solidFill>
              </a:rPr>
              <a:t> so free energy is upper bound on surprisal</a:t>
            </a:r>
          </a:p>
        </p:txBody>
      </p:sp>
      <p:sp>
        <p:nvSpPr>
          <p:cNvPr id="812" name="F: maximum amount (upper bounds) of Surprise"/>
          <p:cNvSpPr txBox="1"/>
          <p:nvPr/>
        </p:nvSpPr>
        <p:spPr>
          <a:xfrm>
            <a:off x="365278" y="2378533"/>
            <a:ext cx="8266558" cy="548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3000">
                <a:solidFill>
                  <a:srgbClr val="000000"/>
                </a:solidFill>
              </a:defRPr>
            </a:pPr>
            <a:r>
              <a:rPr>
                <a:solidFill>
                  <a:schemeClr val="accent5">
                    <a:lumOff val="-29866"/>
                  </a:schemeClr>
                </a:solidFill>
              </a:rPr>
              <a:t>F</a:t>
            </a:r>
            <a:r>
              <a:rPr>
                <a:solidFill>
                  <a:schemeClr val="accent1">
                    <a:lumOff val="-13575"/>
                  </a:schemeClr>
                </a:solidFill>
              </a:rPr>
              <a:t>:</a:t>
            </a:r>
            <a:r>
              <a:t> </a:t>
            </a:r>
            <a:r>
              <a:rPr>
                <a:solidFill>
                  <a:schemeClr val="accent5">
                    <a:lumOff val="-29866"/>
                  </a:schemeClr>
                </a:solidFill>
              </a:rPr>
              <a:t>maximum amount (upper bounds) of Surprise</a:t>
            </a:r>
          </a:p>
        </p:txBody>
      </p:sp>
      <p:pic>
        <p:nvPicPr>
          <p:cNvPr id="813" name="Image" descr="Image"/>
          <p:cNvPicPr>
            <a:picLocks noChangeAspect="1"/>
          </p:cNvPicPr>
          <p:nvPr/>
        </p:nvPicPr>
        <p:blipFill>
          <a:blip r:embed="rId4"/>
          <a:stretch>
            <a:fillRect/>
          </a:stretch>
        </p:blipFill>
        <p:spPr>
          <a:xfrm>
            <a:off x="22145742" y="-15504"/>
            <a:ext cx="2244191" cy="2924807"/>
          </a:xfrm>
          <a:prstGeom prst="rect">
            <a:avLst/>
          </a:prstGeom>
          <a:ln w="12700">
            <a:miter lim="400000"/>
          </a:ln>
        </p:spPr>
      </p:pic>
      <p:grpSp>
        <p:nvGrpSpPr>
          <p:cNvPr id="831" name="Group"/>
          <p:cNvGrpSpPr/>
          <p:nvPr/>
        </p:nvGrpSpPr>
        <p:grpSpPr>
          <a:xfrm>
            <a:off x="14220671" y="516136"/>
            <a:ext cx="9183923" cy="13074645"/>
            <a:chOff x="0" y="0"/>
            <a:chExt cx="9183922" cy="13074644"/>
          </a:xfrm>
        </p:grpSpPr>
        <p:sp>
          <p:nvSpPr>
            <p:cNvPr id="814" name="How could the data have been caused?"/>
            <p:cNvSpPr txBox="1"/>
            <p:nvPr/>
          </p:nvSpPr>
          <p:spPr>
            <a:xfrm>
              <a:off x="1819062" y="0"/>
              <a:ext cx="5528464" cy="4613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How could the data have been caused?</a:t>
              </a:r>
            </a:p>
          </p:txBody>
        </p:sp>
        <p:grpSp>
          <p:nvGrpSpPr>
            <p:cNvPr id="830" name="Group"/>
            <p:cNvGrpSpPr/>
            <p:nvPr/>
          </p:nvGrpSpPr>
          <p:grpSpPr>
            <a:xfrm>
              <a:off x="-1" y="842298"/>
              <a:ext cx="9183924" cy="12232347"/>
              <a:chOff x="0" y="0"/>
              <a:chExt cx="9183922" cy="12232345"/>
            </a:xfrm>
          </p:grpSpPr>
          <p:pic>
            <p:nvPicPr>
              <p:cNvPr id="815" name="Image" descr="Image"/>
              <p:cNvPicPr>
                <a:picLocks noChangeAspect="1"/>
              </p:cNvPicPr>
              <p:nvPr/>
            </p:nvPicPr>
            <p:blipFill>
              <a:blip r:embed="rId5"/>
              <a:stretch>
                <a:fillRect/>
              </a:stretch>
            </p:blipFill>
            <p:spPr>
              <a:xfrm>
                <a:off x="2457849" y="8524232"/>
                <a:ext cx="4319486" cy="3277054"/>
              </a:xfrm>
              <a:prstGeom prst="rect">
                <a:avLst/>
              </a:prstGeom>
              <a:ln w="12700" cap="flat">
                <a:noFill/>
                <a:miter lim="400000"/>
              </a:ln>
              <a:effectLst/>
            </p:spPr>
          </p:pic>
          <p:grpSp>
            <p:nvGrpSpPr>
              <p:cNvPr id="829" name="Group"/>
              <p:cNvGrpSpPr/>
              <p:nvPr/>
            </p:nvGrpSpPr>
            <p:grpSpPr>
              <a:xfrm>
                <a:off x="-1" y="0"/>
                <a:ext cx="9183924" cy="12232346"/>
                <a:chOff x="0" y="0"/>
                <a:chExt cx="9183921" cy="12232345"/>
              </a:xfrm>
            </p:grpSpPr>
            <p:pic>
              <p:nvPicPr>
                <p:cNvPr id="816" name="Image" descr="Image"/>
                <p:cNvPicPr>
                  <a:picLocks noChangeAspect="1"/>
                </p:cNvPicPr>
                <p:nvPr/>
              </p:nvPicPr>
              <p:blipFill>
                <a:blip r:embed="rId6"/>
                <a:stretch>
                  <a:fillRect/>
                </a:stretch>
              </p:blipFill>
              <p:spPr>
                <a:xfrm>
                  <a:off x="3361899" y="880398"/>
                  <a:ext cx="2511385" cy="2924807"/>
                </a:xfrm>
                <a:prstGeom prst="rect">
                  <a:avLst/>
                </a:prstGeom>
                <a:ln w="12700" cap="flat">
                  <a:noFill/>
                  <a:miter lim="400000"/>
                </a:ln>
                <a:effectLst/>
              </p:spPr>
            </p:pic>
            <p:sp>
              <p:nvSpPr>
                <p:cNvPr id="817" name="Hidden states…"/>
                <p:cNvSpPr txBox="1"/>
                <p:nvPr/>
              </p:nvSpPr>
              <p:spPr>
                <a:xfrm>
                  <a:off x="2675476" y="11402679"/>
                  <a:ext cx="4229405" cy="8296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a:solidFill>
                        <a:schemeClr val="accent3">
                          <a:hueOff val="914338"/>
                          <a:satOff val="31515"/>
                          <a:lumOff val="-30790"/>
                        </a:schemeClr>
                      </a:solidFill>
                    </a:defRPr>
                  </a:pPr>
                  <a:r>
                    <a:t>Hidden states </a:t>
                  </a:r>
                </a:p>
                <a:p>
                  <a:pPr>
                    <a:defRPr>
                      <a:solidFill>
                        <a:schemeClr val="accent3">
                          <a:hueOff val="914338"/>
                          <a:satOff val="31515"/>
                          <a:lumOff val="-30790"/>
                        </a:schemeClr>
                      </a:solidFill>
                    </a:defRPr>
                  </a:pPr>
                  <a:r>
                    <a:t>(Characterised by parameters)</a:t>
                  </a:r>
                </a:p>
              </p:txBody>
            </p:sp>
            <p:sp>
              <p:nvSpPr>
                <p:cNvPr id="818" name="Bottom-up: estimating the effects, knowing the causes"/>
                <p:cNvSpPr txBox="1"/>
                <p:nvPr/>
              </p:nvSpPr>
              <p:spPr>
                <a:xfrm rot="16200000">
                  <a:off x="-1030172" y="6004421"/>
                  <a:ext cx="7064187" cy="4197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lvl1pPr defTabSz="2438339">
                    <a:defRPr sz="2200"/>
                  </a:lvl1pPr>
                </a:lstStyle>
                <a:p>
                  <a:r>
                    <a:t>Bottom-up: estimating the effects, knowing the causes</a:t>
                  </a:r>
                </a:p>
              </p:txBody>
            </p:sp>
            <p:pic>
              <p:nvPicPr>
                <p:cNvPr id="819" name="Image" descr="Image"/>
                <p:cNvPicPr>
                  <a:picLocks noChangeAspect="1"/>
                </p:cNvPicPr>
                <p:nvPr/>
              </p:nvPicPr>
              <p:blipFill>
                <a:blip r:embed="rId7"/>
                <a:stretch>
                  <a:fillRect/>
                </a:stretch>
              </p:blipFill>
              <p:spPr>
                <a:xfrm>
                  <a:off x="197216" y="4257278"/>
                  <a:ext cx="2006601" cy="457201"/>
                </a:xfrm>
                <a:prstGeom prst="rect">
                  <a:avLst/>
                </a:prstGeom>
                <a:ln w="12700" cap="flat">
                  <a:noFill/>
                  <a:miter lim="400000"/>
                </a:ln>
                <a:effectLst/>
              </p:spPr>
            </p:pic>
            <p:pic>
              <p:nvPicPr>
                <p:cNvPr id="820" name="Image" descr="Image"/>
                <p:cNvPicPr>
                  <a:picLocks noChangeAspect="1"/>
                </p:cNvPicPr>
                <p:nvPr/>
              </p:nvPicPr>
              <p:blipFill>
                <a:blip r:embed="rId8"/>
                <a:stretch>
                  <a:fillRect/>
                </a:stretch>
              </p:blipFill>
              <p:spPr>
                <a:xfrm>
                  <a:off x="6909665" y="4257278"/>
                  <a:ext cx="2006601" cy="457201"/>
                </a:xfrm>
                <a:prstGeom prst="rect">
                  <a:avLst/>
                </a:prstGeom>
                <a:ln w="12700" cap="flat">
                  <a:noFill/>
                  <a:miter lim="400000"/>
                </a:ln>
                <a:effectLst/>
              </p:spPr>
            </p:pic>
            <p:sp>
              <p:nvSpPr>
                <p:cNvPr id="821" name="Top-down: estimating the causes, knowing the effects"/>
                <p:cNvSpPr txBox="1"/>
                <p:nvPr/>
              </p:nvSpPr>
              <p:spPr>
                <a:xfrm rot="5400000">
                  <a:off x="3183045" y="6004420"/>
                  <a:ext cx="6963239" cy="4197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lvl1pPr defTabSz="2438339">
                    <a:defRPr sz="2200"/>
                  </a:lvl1pPr>
                </a:lstStyle>
                <a:p>
                  <a:r>
                    <a:t>Top-down: estimating the causes, knowing the effects</a:t>
                  </a:r>
                </a:p>
              </p:txBody>
            </p:sp>
            <p:sp>
              <p:nvSpPr>
                <p:cNvPr id="822" name="Observed data…"/>
                <p:cNvSpPr txBox="1"/>
                <p:nvPr/>
              </p:nvSpPr>
              <p:spPr>
                <a:xfrm>
                  <a:off x="3118431" y="0"/>
                  <a:ext cx="2998319" cy="8296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a:solidFill>
                        <a:schemeClr val="accent3">
                          <a:hueOff val="914338"/>
                          <a:satOff val="31515"/>
                          <a:lumOff val="-30790"/>
                        </a:schemeClr>
                      </a:solidFill>
                    </a:defRPr>
                  </a:pPr>
                  <a:r>
                    <a:t>Observed data</a:t>
                  </a:r>
                </a:p>
                <a:p>
                  <a:pPr>
                    <a:defRPr>
                      <a:solidFill>
                        <a:schemeClr val="accent3">
                          <a:hueOff val="914338"/>
                          <a:satOff val="31515"/>
                          <a:lumOff val="-30790"/>
                        </a:schemeClr>
                      </a:solidFill>
                    </a:defRPr>
                  </a:pPr>
                  <a:r>
                    <a:t>(EEG/MEG/fMRI, etc)</a:t>
                  </a:r>
                </a:p>
              </p:txBody>
            </p:sp>
            <p:sp>
              <p:nvSpPr>
                <p:cNvPr id="841" name="Connection Line"/>
                <p:cNvSpPr/>
                <p:nvPr/>
              </p:nvSpPr>
              <p:spPr>
                <a:xfrm>
                  <a:off x="7543709" y="3190601"/>
                  <a:ext cx="1640213" cy="6309032"/>
                </a:xfrm>
                <a:custGeom>
                  <a:avLst/>
                  <a:gdLst/>
                  <a:ahLst/>
                  <a:cxnLst>
                    <a:cxn ang="0">
                      <a:pos x="wd2" y="hd2"/>
                    </a:cxn>
                    <a:cxn ang="5400000">
                      <a:pos x="wd2" y="hd2"/>
                    </a:cxn>
                    <a:cxn ang="10800000">
                      <a:pos x="wd2" y="hd2"/>
                    </a:cxn>
                    <a:cxn ang="16200000">
                      <a:pos x="wd2" y="hd2"/>
                    </a:cxn>
                  </a:cxnLst>
                  <a:rect l="0" t="0" r="r" b="b"/>
                  <a:pathLst>
                    <a:path w="16200" h="21600" extrusionOk="0">
                      <a:moveTo>
                        <a:pt x="270" y="0"/>
                      </a:moveTo>
                      <a:cubicBezTo>
                        <a:pt x="21600" y="1403"/>
                        <a:pt x="21510" y="8603"/>
                        <a:pt x="0" y="21600"/>
                      </a:cubicBezTo>
                    </a:path>
                  </a:pathLst>
                </a:custGeom>
                <a:noFill/>
                <a:ln w="76200" cap="flat">
                  <a:solidFill>
                    <a:srgbClr val="D86CBD"/>
                  </a:solidFill>
                  <a:prstDash val="solid"/>
                  <a:miter lim="400000"/>
                  <a:tailEnd type="triangle" w="med" len="med"/>
                </a:ln>
                <a:effectLst/>
              </p:spPr>
              <p:txBody>
                <a:bodyPr/>
                <a:lstStyle/>
                <a:p>
                  <a:endParaRPr/>
                </a:p>
              </p:txBody>
            </p:sp>
            <p:sp>
              <p:nvSpPr>
                <p:cNvPr id="842" name="Connection Line"/>
                <p:cNvSpPr/>
                <p:nvPr/>
              </p:nvSpPr>
              <p:spPr>
                <a:xfrm>
                  <a:off x="0" y="3190601"/>
                  <a:ext cx="1640213" cy="6309032"/>
                </a:xfrm>
                <a:custGeom>
                  <a:avLst/>
                  <a:gdLst/>
                  <a:ahLst/>
                  <a:cxnLst>
                    <a:cxn ang="0">
                      <a:pos x="wd2" y="hd2"/>
                    </a:cxn>
                    <a:cxn ang="5400000">
                      <a:pos x="wd2" y="hd2"/>
                    </a:cxn>
                    <a:cxn ang="10800000">
                      <a:pos x="wd2" y="hd2"/>
                    </a:cxn>
                    <a:cxn ang="16200000">
                      <a:pos x="wd2" y="hd2"/>
                    </a:cxn>
                  </a:cxnLst>
                  <a:rect l="0" t="0" r="r" b="b"/>
                  <a:pathLst>
                    <a:path w="16200" h="21600" extrusionOk="0">
                      <a:moveTo>
                        <a:pt x="15930" y="0"/>
                      </a:moveTo>
                      <a:cubicBezTo>
                        <a:pt x="-5400" y="1403"/>
                        <a:pt x="-5310" y="8603"/>
                        <a:pt x="16200" y="21600"/>
                      </a:cubicBezTo>
                    </a:path>
                  </a:pathLst>
                </a:custGeom>
                <a:noFill/>
                <a:ln w="76200" cap="flat">
                  <a:solidFill>
                    <a:srgbClr val="405DE3"/>
                  </a:solidFill>
                  <a:prstDash val="solid"/>
                  <a:miter lim="400000"/>
                  <a:headEnd type="triangle" w="med" len="med"/>
                </a:ln>
                <a:effectLst/>
              </p:spPr>
              <p:txBody>
                <a:bodyPr/>
                <a:lstStyle/>
                <a:p>
                  <a:endParaRPr/>
                </a:p>
              </p:txBody>
            </p:sp>
            <p:sp>
              <p:nvSpPr>
                <p:cNvPr id="825" name="Forward model"/>
                <p:cNvSpPr txBox="1"/>
                <p:nvPr/>
              </p:nvSpPr>
              <p:spPr>
                <a:xfrm rot="16200000">
                  <a:off x="-425215" y="6095872"/>
                  <a:ext cx="3577327" cy="4610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b="1">
                      <a:solidFill>
                        <a:schemeClr val="accent1">
                          <a:lumOff val="-13575"/>
                        </a:schemeClr>
                      </a:solidFill>
                    </a:defRPr>
                  </a:lvl1pPr>
                </a:lstStyle>
                <a:p>
                  <a:r>
                    <a:t>Forward model</a:t>
                  </a:r>
                </a:p>
              </p:txBody>
            </p:sp>
            <p:sp>
              <p:nvSpPr>
                <p:cNvPr id="826" name="Inverse problem"/>
                <p:cNvSpPr txBox="1"/>
                <p:nvPr/>
              </p:nvSpPr>
              <p:spPr>
                <a:xfrm rot="5400000">
                  <a:off x="6427654" y="6085373"/>
                  <a:ext cx="2461870"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1">
                      <a:solidFill>
                        <a:schemeClr val="accent5">
                          <a:lumOff val="-29866"/>
                        </a:schemeClr>
                      </a:solidFill>
                    </a:defRPr>
                  </a:lvl1pPr>
                </a:lstStyle>
                <a:p>
                  <a:r>
                    <a:t>Inverse problem</a:t>
                  </a:r>
                </a:p>
              </p:txBody>
            </p:sp>
            <p:sp>
              <p:nvSpPr>
                <p:cNvPr id="827" name="Generative Model"/>
                <p:cNvSpPr txBox="1"/>
                <p:nvPr/>
              </p:nvSpPr>
              <p:spPr>
                <a:xfrm>
                  <a:off x="3320964" y="5405720"/>
                  <a:ext cx="2524659" cy="4613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Generative Model</a:t>
                  </a:r>
                </a:p>
              </p:txBody>
            </p:sp>
            <p:pic>
              <p:nvPicPr>
                <p:cNvPr id="828" name="Image" descr="Image"/>
                <p:cNvPicPr>
                  <a:picLocks noChangeAspect="1"/>
                </p:cNvPicPr>
                <p:nvPr/>
              </p:nvPicPr>
              <p:blipFill>
                <a:blip r:embed="rId9"/>
                <a:stretch>
                  <a:fillRect/>
                </a:stretch>
              </p:blipFill>
              <p:spPr>
                <a:xfrm>
                  <a:off x="4001640" y="5936118"/>
                  <a:ext cx="1231901" cy="457201"/>
                </a:xfrm>
                <a:prstGeom prst="rect">
                  <a:avLst/>
                </a:prstGeom>
                <a:ln w="12700" cap="flat">
                  <a:noFill/>
                  <a:miter lim="400000"/>
                </a:ln>
                <a:effectLst/>
              </p:spPr>
            </p:pic>
          </p:grpSp>
        </p:grpSp>
      </p:grpSp>
      <p:sp>
        <p:nvSpPr>
          <p:cNvPr id="832" name="Free-energy principle"/>
          <p:cNvSpPr txBox="1"/>
          <p:nvPr/>
        </p:nvSpPr>
        <p:spPr>
          <a:xfrm>
            <a:off x="9697148" y="-6731"/>
            <a:ext cx="4989704" cy="6464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l" defTabSz="642937">
              <a:defRPr sz="3800" b="1">
                <a:solidFill>
                  <a:srgbClr val="C00000"/>
                </a:solidFill>
              </a:defRPr>
            </a:lvl1pPr>
          </a:lstStyle>
          <a:p>
            <a:r>
              <a:t>Free-energy principle</a:t>
            </a:r>
          </a:p>
        </p:txBody>
      </p:sp>
      <p:sp>
        <p:nvSpPr>
          <p:cNvPr id="833" name="DCM &amp; Active Inference"/>
          <p:cNvSpPr txBox="1"/>
          <p:nvPr/>
        </p:nvSpPr>
        <p:spPr>
          <a:xfrm>
            <a:off x="10257432" y="721000"/>
            <a:ext cx="3876041" cy="4980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l" defTabSz="642937">
              <a:defRPr sz="2800">
                <a:solidFill>
                  <a:srgbClr val="C00000"/>
                </a:solidFill>
              </a:defRPr>
            </a:lvl1pPr>
          </a:lstStyle>
          <a:p>
            <a:r>
              <a:t>DCM &amp; Active Inference</a:t>
            </a:r>
          </a:p>
        </p:txBody>
      </p:sp>
      <p:grpSp>
        <p:nvGrpSpPr>
          <p:cNvPr id="836" name="Group"/>
          <p:cNvGrpSpPr/>
          <p:nvPr/>
        </p:nvGrpSpPr>
        <p:grpSpPr>
          <a:xfrm>
            <a:off x="241784" y="6468875"/>
            <a:ext cx="15666786" cy="7170366"/>
            <a:chOff x="0" y="0"/>
            <a:chExt cx="15666784" cy="7170364"/>
          </a:xfrm>
        </p:grpSpPr>
        <p:pic>
          <p:nvPicPr>
            <p:cNvPr id="834" name="The-free-energy-principle-A-The-quantities-that-define-variational-free-energy-These.jpg" descr="The-free-energy-principle-A-The-quantities-that-define-variational-free-energy-These.jpg"/>
            <p:cNvPicPr>
              <a:picLocks noChangeAspect="1"/>
            </p:cNvPicPr>
            <p:nvPr/>
          </p:nvPicPr>
          <p:blipFill>
            <a:blip r:embed="rId10"/>
            <a:srcRect l="7340" r="7340" b="40591"/>
            <a:stretch>
              <a:fillRect/>
            </a:stretch>
          </p:blipFill>
          <p:spPr>
            <a:xfrm>
              <a:off x="531959" y="0"/>
              <a:ext cx="12859682" cy="6373403"/>
            </a:xfrm>
            <a:prstGeom prst="rect">
              <a:avLst/>
            </a:prstGeom>
            <a:ln w="12700" cap="flat">
              <a:noFill/>
              <a:miter lim="400000"/>
            </a:ln>
            <a:effectLst/>
          </p:spPr>
        </p:pic>
        <p:sp>
          <p:nvSpPr>
            <p:cNvPr id="835" name="F: the difference between internal model of the world (beliefs and expectations) and sensory input from the external environment.…"/>
            <p:cNvSpPr txBox="1"/>
            <p:nvPr/>
          </p:nvSpPr>
          <p:spPr>
            <a:xfrm>
              <a:off x="0" y="6302916"/>
              <a:ext cx="15666785" cy="8674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l" defTabSz="457200">
                <a:defRPr sz="2200">
                  <a:solidFill>
                    <a:srgbClr val="000000"/>
                  </a:solidFill>
                  <a:latin typeface="Times Roman"/>
                  <a:ea typeface="Times Roman"/>
                  <a:cs typeface="Times Roman"/>
                  <a:sym typeface="Times Roman"/>
                </a:defRPr>
              </a:pPr>
              <a:r>
                <a:t>F: the difference between internal model of the world (beliefs and expectations) and sensory input from the external environment. </a:t>
              </a:r>
            </a:p>
            <a:p>
              <a:pPr algn="l" defTabSz="457200">
                <a:defRPr sz="2200">
                  <a:solidFill>
                    <a:srgbClr val="000000"/>
                  </a:solidFill>
                  <a:latin typeface="Times Roman"/>
                  <a:ea typeface="Times Roman"/>
                  <a:cs typeface="Times Roman"/>
                  <a:sym typeface="Times Roman"/>
                </a:defRPr>
              </a:pPr>
              <a:r>
                <a:t>The brain updates its internal model through perception and generates actions to minimize the sensory uncertainty (free energy).</a:t>
              </a:r>
            </a:p>
          </p:txBody>
        </p:sp>
      </p:grpSp>
      <p:sp>
        <p:nvSpPr>
          <p:cNvPr id="837" name="Line"/>
          <p:cNvSpPr/>
          <p:nvPr/>
        </p:nvSpPr>
        <p:spPr>
          <a:xfrm flipV="1">
            <a:off x="11395773" y="1487285"/>
            <a:ext cx="1" cy="461367"/>
          </a:xfrm>
          <a:prstGeom prst="line">
            <a:avLst/>
          </a:prstGeom>
          <a:ln w="38100">
            <a:solidFill>
              <a:srgbClr val="000000"/>
            </a:solidFill>
            <a:miter lim="400000"/>
            <a:tailEnd type="triangle"/>
          </a:ln>
        </p:spPr>
        <p:txBody>
          <a:bodyPr lIns="50800" tIns="50800" rIns="50800" bIns="50800" anchor="ctr"/>
          <a:lstStyle/>
          <a:p>
            <a:endParaRPr/>
          </a:p>
        </p:txBody>
      </p:sp>
      <p:sp>
        <p:nvSpPr>
          <p:cNvPr id="838" name="Line"/>
          <p:cNvSpPr/>
          <p:nvPr/>
        </p:nvSpPr>
        <p:spPr>
          <a:xfrm flipH="1">
            <a:off x="666432" y="1550785"/>
            <a:ext cx="1" cy="461367"/>
          </a:xfrm>
          <a:prstGeom prst="line">
            <a:avLst/>
          </a:prstGeom>
          <a:ln w="38100">
            <a:solidFill>
              <a:srgbClr val="000000"/>
            </a:solidFill>
            <a:miter lim="400000"/>
            <a:tailEnd type="triangle"/>
          </a:ln>
        </p:spPr>
        <p:txBody>
          <a:bodyPr lIns="50800" tIns="50800" rIns="50800" bIns="50800" anchor="ctr"/>
          <a:lstStyle/>
          <a:p>
            <a:endParaRPr/>
          </a:p>
        </p:txBody>
      </p:sp>
      <p:sp>
        <p:nvSpPr>
          <p:cNvPr id="839" name="Karl Friston"/>
          <p:cNvSpPr txBox="1"/>
          <p:nvPr/>
        </p:nvSpPr>
        <p:spPr>
          <a:xfrm>
            <a:off x="22380970" y="2968845"/>
            <a:ext cx="1672134"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Karl Friston</a:t>
            </a:r>
          </a:p>
        </p:txBody>
      </p:sp>
      <p:sp>
        <p:nvSpPr>
          <p:cNvPr id="840" name="Rectangle"/>
          <p:cNvSpPr/>
          <p:nvPr/>
        </p:nvSpPr>
        <p:spPr>
          <a:xfrm>
            <a:off x="227843" y="4250146"/>
            <a:ext cx="10227671" cy="2102461"/>
          </a:xfrm>
          <a:prstGeom prst="rect">
            <a:avLst/>
          </a:prstGeom>
          <a:ln w="25400">
            <a:solidFill>
              <a:srgbClr val="382EA6"/>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831"/>
                                        </p:tgtEl>
                                        <p:attrNameLst>
                                          <p:attrName>style.visibility</p:attrName>
                                        </p:attrNameLst>
                                      </p:cBhvr>
                                      <p:to>
                                        <p:strVal val="visible"/>
                                      </p:to>
                                    </p:set>
                                    <p:animEffect transition="in" filter="dissolve">
                                      <p:cBhvr>
                                        <p:cTn id="7" dur="200"/>
                                        <p:tgtEl>
                                          <p:spTgt spid="83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836"/>
                                        </p:tgtEl>
                                        <p:attrNameLst>
                                          <p:attrName>style.visibility</p:attrName>
                                        </p:attrNameLst>
                                      </p:cBhvr>
                                      <p:to>
                                        <p:strVal val="visible"/>
                                      </p:to>
                                    </p:set>
                                    <p:animEffect transition="in" filter="dissolve">
                                      <p:cBhvr>
                                        <p:cTn id="12" dur="200"/>
                                        <p:tgtEl>
                                          <p:spTgt spid="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1" grpId="1" animBg="1" advAuto="0"/>
      <p:bldP spid="836" grpId="2"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Approximate Bayesian Computation (ABC)"/>
          <p:cNvSpPr txBox="1"/>
          <p:nvPr/>
        </p:nvSpPr>
        <p:spPr>
          <a:xfrm>
            <a:off x="165768" y="59333"/>
            <a:ext cx="9828252" cy="6464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l" defTabSz="642937">
              <a:defRPr sz="3800" b="1">
                <a:solidFill>
                  <a:srgbClr val="C00000"/>
                </a:solidFill>
              </a:defRPr>
            </a:lvl1pPr>
          </a:lstStyle>
          <a:p>
            <a:r>
              <a:t>Approximate Bayesian Computation (ABC)</a:t>
            </a:r>
          </a:p>
        </p:txBody>
      </p:sp>
      <p:pic>
        <p:nvPicPr>
          <p:cNvPr id="847" name="Image" descr="Image"/>
          <p:cNvPicPr>
            <a:picLocks noChangeAspect="1"/>
          </p:cNvPicPr>
          <p:nvPr/>
        </p:nvPicPr>
        <p:blipFill>
          <a:blip r:embed="rId2"/>
          <a:stretch>
            <a:fillRect/>
          </a:stretch>
        </p:blipFill>
        <p:spPr>
          <a:xfrm>
            <a:off x="11530664" y="5966252"/>
            <a:ext cx="6438901" cy="7010401"/>
          </a:xfrm>
          <a:prstGeom prst="rect">
            <a:avLst/>
          </a:prstGeom>
          <a:ln w="12700">
            <a:miter lim="400000"/>
          </a:ln>
        </p:spPr>
      </p:pic>
      <p:grpSp>
        <p:nvGrpSpPr>
          <p:cNvPr id="868" name="Group"/>
          <p:cNvGrpSpPr/>
          <p:nvPr/>
        </p:nvGrpSpPr>
        <p:grpSpPr>
          <a:xfrm>
            <a:off x="1684696" y="5018733"/>
            <a:ext cx="8203295" cy="6219168"/>
            <a:chOff x="0" y="0"/>
            <a:chExt cx="8203293" cy="6219166"/>
          </a:xfrm>
        </p:grpSpPr>
        <p:sp>
          <p:nvSpPr>
            <p:cNvPr id="848" name="Rectangle"/>
            <p:cNvSpPr/>
            <p:nvPr/>
          </p:nvSpPr>
          <p:spPr>
            <a:xfrm>
              <a:off x="2055604" y="57109"/>
              <a:ext cx="2353329" cy="629396"/>
            </a:xfrm>
            <a:prstGeom prst="rect">
              <a:avLst/>
            </a:prstGeom>
            <a:solidFill>
              <a:srgbClr val="D5D5D5"/>
            </a:solidFill>
            <a:ln w="25400" cap="flat">
              <a:solidFill>
                <a:srgbClr val="000000"/>
              </a:solidFill>
              <a:prstDash val="solid"/>
              <a:miter lim="400000"/>
            </a:ln>
            <a:effectLst/>
          </p:spPr>
          <p:txBody>
            <a:bodyPr wrap="square" lIns="71437" tIns="71437" rIns="71437" bIns="71437" numCol="1" anchor="ctr">
              <a:noAutofit/>
            </a:bodyPr>
            <a:lstStyle/>
            <a:p>
              <a:pPr defTabSz="1160859">
                <a:defRPr sz="4400">
                  <a:solidFill>
                    <a:srgbClr val="FFFFFF"/>
                  </a:solidFill>
                  <a:latin typeface="Helvetica Neue Medium"/>
                  <a:ea typeface="Helvetica Neue Medium"/>
                  <a:cs typeface="Helvetica Neue Medium"/>
                  <a:sym typeface="Helvetica Neue Medium"/>
                </a:defRPr>
              </a:pPr>
              <a:endParaRPr/>
            </a:p>
          </p:txBody>
        </p:sp>
        <p:sp>
          <p:nvSpPr>
            <p:cNvPr id="849" name="Shape"/>
            <p:cNvSpPr/>
            <p:nvPr/>
          </p:nvSpPr>
          <p:spPr>
            <a:xfrm rot="16200000">
              <a:off x="2309263" y="2521457"/>
              <a:ext cx="1751370" cy="33409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10800"/>
                  </a:lnTo>
                  <a:lnTo>
                    <a:pt x="10800" y="21600"/>
                  </a:lnTo>
                  <a:lnTo>
                    <a:pt x="21600" y="10800"/>
                  </a:lnTo>
                  <a:lnTo>
                    <a:pt x="10800" y="0"/>
                  </a:lnTo>
                  <a:close/>
                </a:path>
              </a:pathLst>
            </a:cu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defTabSz="1160859">
                <a:defRPr sz="4400">
                  <a:solidFill>
                    <a:srgbClr val="FFFFFF"/>
                  </a:solidFill>
                  <a:latin typeface="Helvetica Neue Medium"/>
                  <a:ea typeface="Helvetica Neue Medium"/>
                  <a:cs typeface="Helvetica Neue Medium"/>
                  <a:sym typeface="Helvetica Neue Medium"/>
                </a:defRPr>
              </a:pPr>
              <a:endParaRPr/>
            </a:p>
          </p:txBody>
        </p:sp>
        <p:sp>
          <p:nvSpPr>
            <p:cNvPr id="850" name="prior"/>
            <p:cNvSpPr txBox="1"/>
            <p:nvPr/>
          </p:nvSpPr>
          <p:spPr>
            <a:xfrm>
              <a:off x="2444631" y="0"/>
              <a:ext cx="1575276" cy="6915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defTabSz="3428914"/>
            </a:lstStyle>
            <a:p>
              <a:r>
                <a:t>prior</a:t>
              </a:r>
            </a:p>
          </p:txBody>
        </p:sp>
        <p:sp>
          <p:nvSpPr>
            <p:cNvPr id="851" name="Rectangle"/>
            <p:cNvSpPr/>
            <p:nvPr/>
          </p:nvSpPr>
          <p:spPr>
            <a:xfrm>
              <a:off x="1663844" y="1180270"/>
              <a:ext cx="2988186" cy="629396"/>
            </a:xfrm>
            <a:prstGeom prst="rect">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defTabSz="1160859">
                <a:defRPr sz="4400">
                  <a:solidFill>
                    <a:srgbClr val="FFFFFF"/>
                  </a:solidFill>
                  <a:latin typeface="Helvetica Neue Medium"/>
                  <a:ea typeface="Helvetica Neue Medium"/>
                  <a:cs typeface="Helvetica Neue Medium"/>
                  <a:sym typeface="Helvetica Neue Medium"/>
                </a:defRPr>
              </a:pPr>
              <a:endParaRPr/>
            </a:p>
          </p:txBody>
        </p:sp>
        <p:sp>
          <p:nvSpPr>
            <p:cNvPr id="852" name="Line"/>
            <p:cNvSpPr/>
            <p:nvPr/>
          </p:nvSpPr>
          <p:spPr>
            <a:xfrm>
              <a:off x="3162752" y="711116"/>
              <a:ext cx="1" cy="427137"/>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defTabSz="3428914">
                <a:defRPr sz="3200"/>
              </a:pPr>
              <a:endParaRPr/>
            </a:p>
          </p:txBody>
        </p:sp>
        <p:sp>
          <p:nvSpPr>
            <p:cNvPr id="853" name="proposal"/>
            <p:cNvSpPr txBox="1"/>
            <p:nvPr/>
          </p:nvSpPr>
          <p:spPr>
            <a:xfrm>
              <a:off x="1724157" y="1119734"/>
              <a:ext cx="2776505" cy="6915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defTabSz="3428914"/>
            </a:lstStyle>
            <a:p>
              <a:r>
                <a:t>proposal</a:t>
              </a:r>
            </a:p>
          </p:txBody>
        </p:sp>
        <p:sp>
          <p:nvSpPr>
            <p:cNvPr id="854" name="compare"/>
            <p:cNvSpPr txBox="1"/>
            <p:nvPr/>
          </p:nvSpPr>
          <p:spPr>
            <a:xfrm>
              <a:off x="1711840" y="3810627"/>
              <a:ext cx="2801139" cy="6915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defTabSz="3428914"/>
            </a:lstStyle>
            <a:p>
              <a:r>
                <a:t>compare</a:t>
              </a:r>
            </a:p>
          </p:txBody>
        </p:sp>
        <p:sp>
          <p:nvSpPr>
            <p:cNvPr id="855" name="Line"/>
            <p:cNvSpPr/>
            <p:nvPr/>
          </p:nvSpPr>
          <p:spPr>
            <a:xfrm>
              <a:off x="3162752" y="1739094"/>
              <a:ext cx="1" cy="427137"/>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defTabSz="3428914">
                <a:defRPr sz="3200"/>
              </a:pPr>
              <a:endParaRPr/>
            </a:p>
          </p:txBody>
        </p:sp>
        <p:sp>
          <p:nvSpPr>
            <p:cNvPr id="856" name="Rectangle"/>
            <p:cNvSpPr/>
            <p:nvPr/>
          </p:nvSpPr>
          <p:spPr>
            <a:xfrm>
              <a:off x="1711167" y="2188297"/>
              <a:ext cx="2988186" cy="629396"/>
            </a:xfrm>
            <a:prstGeom prst="rect">
              <a:avLst/>
            </a:prstGeom>
            <a:solidFill>
              <a:schemeClr val="accent4">
                <a:hueOff val="348544"/>
                <a:lumOff val="7139"/>
              </a:schemeClr>
            </a:solidFill>
            <a:ln w="25400" cap="flat">
              <a:solidFill>
                <a:srgbClr val="000000"/>
              </a:solidFill>
              <a:prstDash val="solid"/>
              <a:miter lim="400000"/>
            </a:ln>
            <a:effectLst/>
          </p:spPr>
          <p:txBody>
            <a:bodyPr wrap="square" lIns="71437" tIns="71437" rIns="71437" bIns="71437" numCol="1" anchor="ctr">
              <a:noAutofit/>
            </a:bodyPr>
            <a:lstStyle/>
            <a:p>
              <a:pPr defTabSz="1160859">
                <a:defRPr sz="4400">
                  <a:solidFill>
                    <a:srgbClr val="FFFFFF"/>
                  </a:solidFill>
                  <a:latin typeface="Helvetica Neue Medium"/>
                  <a:ea typeface="Helvetica Neue Medium"/>
                  <a:cs typeface="Helvetica Neue Medium"/>
                  <a:sym typeface="Helvetica Neue Medium"/>
                </a:defRPr>
              </a:pPr>
              <a:endParaRPr/>
            </a:p>
          </p:txBody>
        </p:sp>
        <p:sp>
          <p:nvSpPr>
            <p:cNvPr id="857" name="simulator"/>
            <p:cNvSpPr txBox="1"/>
            <p:nvPr/>
          </p:nvSpPr>
          <p:spPr>
            <a:xfrm>
              <a:off x="1750884" y="2157213"/>
              <a:ext cx="2908750" cy="6915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defTabSz="3428914"/>
            </a:lstStyle>
            <a:p>
              <a:r>
                <a:t>simulator</a:t>
              </a:r>
            </a:p>
          </p:txBody>
        </p:sp>
        <p:sp>
          <p:nvSpPr>
            <p:cNvPr id="858" name="Line"/>
            <p:cNvSpPr/>
            <p:nvPr/>
          </p:nvSpPr>
          <p:spPr>
            <a:xfrm>
              <a:off x="3189763" y="2843218"/>
              <a:ext cx="1" cy="427137"/>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defTabSz="3428914">
                <a:defRPr sz="3200"/>
              </a:pPr>
              <a:endParaRPr/>
            </a:p>
          </p:txBody>
        </p:sp>
        <p:sp>
          <p:nvSpPr>
            <p:cNvPr id="859" name="Rectangle"/>
            <p:cNvSpPr/>
            <p:nvPr/>
          </p:nvSpPr>
          <p:spPr>
            <a:xfrm>
              <a:off x="1785496" y="5568797"/>
              <a:ext cx="2747117" cy="629396"/>
            </a:xfrm>
            <a:prstGeom prst="rect">
              <a:avLst/>
            </a:prstGeom>
            <a:solidFill>
              <a:srgbClr val="D5D5D5"/>
            </a:solidFill>
            <a:ln w="25400" cap="flat">
              <a:solidFill>
                <a:srgbClr val="000000"/>
              </a:solidFill>
              <a:prstDash val="solid"/>
              <a:miter lim="400000"/>
            </a:ln>
            <a:effectLst/>
          </p:spPr>
          <p:txBody>
            <a:bodyPr wrap="square" lIns="71437" tIns="71437" rIns="71437" bIns="71437" numCol="1" anchor="ctr">
              <a:noAutofit/>
            </a:bodyPr>
            <a:lstStyle/>
            <a:p>
              <a:pPr defTabSz="1160859">
                <a:defRPr sz="4400">
                  <a:solidFill>
                    <a:srgbClr val="FFFFFF"/>
                  </a:solidFill>
                  <a:latin typeface="Helvetica Neue Medium"/>
                  <a:ea typeface="Helvetica Neue Medium"/>
                  <a:cs typeface="Helvetica Neue Medium"/>
                  <a:sym typeface="Helvetica Neue Medium"/>
                </a:defRPr>
              </a:pPr>
              <a:endParaRPr/>
            </a:p>
          </p:txBody>
        </p:sp>
        <p:sp>
          <p:nvSpPr>
            <p:cNvPr id="860" name="posterior"/>
            <p:cNvSpPr txBox="1"/>
            <p:nvPr/>
          </p:nvSpPr>
          <p:spPr>
            <a:xfrm>
              <a:off x="1719013" y="5527604"/>
              <a:ext cx="2823828" cy="6915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defTabSz="3428914"/>
            </a:lstStyle>
            <a:p>
              <a:r>
                <a:t>posterior</a:t>
              </a:r>
            </a:p>
          </p:txBody>
        </p:sp>
        <p:sp>
          <p:nvSpPr>
            <p:cNvPr id="861" name="Line"/>
            <p:cNvSpPr/>
            <p:nvPr/>
          </p:nvSpPr>
          <p:spPr>
            <a:xfrm>
              <a:off x="3205256" y="5113478"/>
              <a:ext cx="1" cy="427137"/>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defTabSz="3428914">
                <a:defRPr sz="3200"/>
              </a:pPr>
              <a:endParaRPr/>
            </a:p>
          </p:txBody>
        </p:sp>
        <p:sp>
          <p:nvSpPr>
            <p:cNvPr id="862" name="Rectangle"/>
            <p:cNvSpPr/>
            <p:nvPr/>
          </p:nvSpPr>
          <p:spPr>
            <a:xfrm>
              <a:off x="5849966" y="3879784"/>
              <a:ext cx="2353328" cy="629396"/>
            </a:xfrm>
            <a:prstGeom prst="rect">
              <a:avLst/>
            </a:prstGeom>
            <a:solidFill>
              <a:srgbClr val="D5D5D5"/>
            </a:solidFill>
            <a:ln w="25400" cap="flat">
              <a:solidFill>
                <a:srgbClr val="000000"/>
              </a:solidFill>
              <a:prstDash val="solid"/>
              <a:miter lim="400000"/>
            </a:ln>
            <a:effectLst/>
          </p:spPr>
          <p:txBody>
            <a:bodyPr wrap="square" lIns="71437" tIns="71437" rIns="71437" bIns="71437" numCol="1" anchor="ctr">
              <a:noAutofit/>
            </a:bodyPr>
            <a:lstStyle/>
            <a:p>
              <a:pPr defTabSz="1160859">
                <a:defRPr sz="4400">
                  <a:solidFill>
                    <a:srgbClr val="FFFFFF"/>
                  </a:solidFill>
                  <a:latin typeface="Helvetica Neue Medium"/>
                  <a:ea typeface="Helvetica Neue Medium"/>
                  <a:cs typeface="Helvetica Neue Medium"/>
                  <a:sym typeface="Helvetica Neue Medium"/>
                </a:defRPr>
              </a:pPr>
              <a:endParaRPr/>
            </a:p>
          </p:txBody>
        </p:sp>
        <p:sp>
          <p:nvSpPr>
            <p:cNvPr id="863" name="data"/>
            <p:cNvSpPr txBox="1"/>
            <p:nvPr/>
          </p:nvSpPr>
          <p:spPr>
            <a:xfrm>
              <a:off x="6208630" y="3848700"/>
              <a:ext cx="1527953" cy="6915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defTabSz="3428914"/>
            </a:lstStyle>
            <a:p>
              <a:r>
                <a:t>data</a:t>
              </a:r>
            </a:p>
          </p:txBody>
        </p:sp>
        <p:sp>
          <p:nvSpPr>
            <p:cNvPr id="864" name="Line"/>
            <p:cNvSpPr/>
            <p:nvPr/>
          </p:nvSpPr>
          <p:spPr>
            <a:xfrm flipH="1">
              <a:off x="4923602" y="4208310"/>
              <a:ext cx="851897" cy="1"/>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defTabSz="3428914">
                <a:defRPr sz="3200"/>
              </a:pPr>
              <a:endParaRPr/>
            </a:p>
          </p:txBody>
        </p:sp>
        <p:sp>
          <p:nvSpPr>
            <p:cNvPr id="865" name="Line"/>
            <p:cNvSpPr/>
            <p:nvPr/>
          </p:nvSpPr>
          <p:spPr>
            <a:xfrm>
              <a:off x="7182" y="4185885"/>
              <a:ext cx="1499149"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3428914">
                <a:defRPr sz="3200"/>
              </a:pPr>
              <a:endParaRPr/>
            </a:p>
          </p:txBody>
        </p:sp>
        <p:sp>
          <p:nvSpPr>
            <p:cNvPr id="866" name="Line"/>
            <p:cNvSpPr/>
            <p:nvPr/>
          </p:nvSpPr>
          <p:spPr>
            <a:xfrm flipV="1">
              <a:off x="26282" y="1536681"/>
              <a:ext cx="1" cy="264341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3428914">
                <a:defRPr sz="3200"/>
              </a:pPr>
              <a:endParaRPr/>
            </a:p>
          </p:txBody>
        </p:sp>
        <p:sp>
          <p:nvSpPr>
            <p:cNvPr id="867" name="Line"/>
            <p:cNvSpPr/>
            <p:nvPr/>
          </p:nvSpPr>
          <p:spPr>
            <a:xfrm>
              <a:off x="0" y="1517474"/>
              <a:ext cx="1499149" cy="1"/>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defTabSz="3428914">
                <a:defRPr sz="3200"/>
              </a:pPr>
              <a:endParaRPr/>
            </a:p>
          </p:txBody>
        </p:sp>
      </p:grpSp>
      <p:sp>
        <p:nvSpPr>
          <p:cNvPr id="869" name="exact only if"/>
          <p:cNvSpPr txBox="1"/>
          <p:nvPr/>
        </p:nvSpPr>
        <p:spPr>
          <a:xfrm>
            <a:off x="3482336" y="11410443"/>
            <a:ext cx="2337944" cy="614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3428914">
              <a:defRPr sz="3200">
                <a:solidFill>
                  <a:schemeClr val="accent5">
                    <a:lumOff val="-29866"/>
                  </a:schemeClr>
                </a:solidFill>
              </a:defRPr>
            </a:lvl1pPr>
          </a:lstStyle>
          <a:p>
            <a:r>
              <a:t>exact only if</a:t>
            </a:r>
          </a:p>
        </p:txBody>
      </p:sp>
      <p:pic>
        <p:nvPicPr>
          <p:cNvPr id="870" name="latex-image-1.pdf" descr="latex-image-1.pdf"/>
          <p:cNvPicPr>
            <a:picLocks noChangeAspect="1"/>
          </p:cNvPicPr>
          <p:nvPr/>
        </p:nvPicPr>
        <p:blipFill>
          <a:blip r:embed="rId3"/>
          <a:stretch>
            <a:fillRect/>
          </a:stretch>
        </p:blipFill>
        <p:spPr>
          <a:xfrm>
            <a:off x="6111985" y="11511347"/>
            <a:ext cx="1435196" cy="417209"/>
          </a:xfrm>
          <a:prstGeom prst="rect">
            <a:avLst/>
          </a:prstGeom>
          <a:ln w="12700">
            <a:miter lim="400000"/>
          </a:ln>
        </p:spPr>
      </p:pic>
      <p:grpSp>
        <p:nvGrpSpPr>
          <p:cNvPr id="878" name="Group"/>
          <p:cNvGrpSpPr/>
          <p:nvPr/>
        </p:nvGrpSpPr>
        <p:grpSpPr>
          <a:xfrm>
            <a:off x="3670928" y="12197081"/>
            <a:ext cx="1786312" cy="1500878"/>
            <a:chOff x="0" y="0"/>
            <a:chExt cx="1786311" cy="1500877"/>
          </a:xfrm>
        </p:grpSpPr>
        <p:grpSp>
          <p:nvGrpSpPr>
            <p:cNvPr id="874" name="Group"/>
            <p:cNvGrpSpPr/>
            <p:nvPr/>
          </p:nvGrpSpPr>
          <p:grpSpPr>
            <a:xfrm>
              <a:off x="229554" y="232171"/>
              <a:ext cx="1011640" cy="1002312"/>
              <a:chOff x="0" y="0"/>
              <a:chExt cx="1011638" cy="1002310"/>
            </a:xfrm>
          </p:grpSpPr>
          <p:sp>
            <p:nvSpPr>
              <p:cNvPr id="871" name="Oval"/>
              <p:cNvSpPr/>
              <p:nvPr/>
            </p:nvSpPr>
            <p:spPr>
              <a:xfrm>
                <a:off x="0" y="0"/>
                <a:ext cx="1011639" cy="1002311"/>
              </a:xfrm>
              <a:prstGeom prst="ellipse">
                <a:avLst/>
              </a:prstGeom>
              <a:solidFill>
                <a:srgbClr val="FFFFFF"/>
              </a:solidFill>
              <a:ln w="25400" cap="flat">
                <a:solidFill>
                  <a:srgbClr val="000000"/>
                </a:solidFill>
                <a:prstDash val="solid"/>
                <a:miter lim="400000"/>
              </a:ln>
              <a:effectLst/>
            </p:spPr>
            <p:txBody>
              <a:bodyPr wrap="square" lIns="38100" tIns="38100" rIns="38100" bIns="3810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872" name="Image" descr="Image"/>
              <p:cNvPicPr>
                <a:picLocks noChangeAspect="1"/>
              </p:cNvPicPr>
              <p:nvPr/>
            </p:nvPicPr>
            <p:blipFill>
              <a:blip r:embed="rId4"/>
              <a:stretch>
                <a:fillRect/>
              </a:stretch>
            </p:blipFill>
            <p:spPr>
              <a:xfrm>
                <a:off x="213450" y="151790"/>
                <a:ext cx="232173" cy="303610"/>
              </a:xfrm>
              <a:prstGeom prst="rect">
                <a:avLst/>
              </a:prstGeom>
              <a:ln w="12700" cap="flat">
                <a:noFill/>
                <a:miter lim="400000"/>
              </a:ln>
              <a:effectLst/>
            </p:spPr>
          </p:pic>
          <p:sp>
            <p:nvSpPr>
              <p:cNvPr id="873" name="Line"/>
              <p:cNvSpPr/>
              <p:nvPr/>
            </p:nvSpPr>
            <p:spPr>
              <a:xfrm flipV="1">
                <a:off x="477345" y="140025"/>
                <a:ext cx="349801" cy="349802"/>
              </a:xfrm>
              <a:prstGeom prst="line">
                <a:avLst/>
              </a:prstGeom>
              <a:noFill/>
              <a:ln w="12700" cap="flat">
                <a:solidFill>
                  <a:srgbClr val="000000"/>
                </a:solidFill>
                <a:prstDash val="solid"/>
                <a:miter lim="400000"/>
                <a:tailEnd type="triangle" w="med" len="med"/>
              </a:ln>
              <a:effectLst/>
            </p:spPr>
            <p:txBody>
              <a:bodyPr wrap="square" lIns="38100" tIns="38100" rIns="38100" bIns="38100" numCol="1" anchor="ctr">
                <a:noAutofit/>
              </a:bodyPr>
              <a:lstStyle/>
              <a:p>
                <a:pPr defTabSz="2438339">
                  <a:defRPr sz="2200"/>
                </a:pPr>
                <a:endParaRPr/>
              </a:p>
            </p:txBody>
          </p:sp>
        </p:grpSp>
        <p:sp>
          <p:nvSpPr>
            <p:cNvPr id="875" name="Dingbat X"/>
            <p:cNvSpPr/>
            <p:nvPr/>
          </p:nvSpPr>
          <p:spPr>
            <a:xfrm>
              <a:off x="1414876" y="670504"/>
              <a:ext cx="278691" cy="329320"/>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chemeClr val="accent5">
                <a:lumOff val="-29866"/>
              </a:schemeClr>
            </a:solidFill>
            <a:ln w="12700" cap="flat">
              <a:noFill/>
              <a:miter lim="400000"/>
            </a:ln>
            <a:effectLst/>
          </p:spPr>
          <p:txBody>
            <a:bodyPr wrap="square" lIns="38100" tIns="38100" rIns="38100" bIns="3810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sp>
          <p:nvSpPr>
            <p:cNvPr id="876" name="Dingbat Tick"/>
            <p:cNvSpPr/>
            <p:nvPr/>
          </p:nvSpPr>
          <p:spPr>
            <a:xfrm>
              <a:off x="570783" y="617547"/>
              <a:ext cx="420252" cy="399349"/>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chemeClr val="accent1">
                <a:lumOff val="16847"/>
              </a:schemeClr>
            </a:solidFill>
            <a:ln w="12700" cap="flat">
              <a:solidFill>
                <a:srgbClr val="000000"/>
              </a:solidFill>
              <a:prstDash val="solid"/>
              <a:miter lim="400000"/>
            </a:ln>
            <a:effectLst/>
          </p:spPr>
          <p:txBody>
            <a:bodyPr wrap="square" lIns="38100" tIns="38100" rIns="38100" bIns="3810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sp>
          <p:nvSpPr>
            <p:cNvPr id="877" name="Rectangle"/>
            <p:cNvSpPr/>
            <p:nvPr/>
          </p:nvSpPr>
          <p:spPr>
            <a:xfrm>
              <a:off x="0" y="0"/>
              <a:ext cx="1786312" cy="1500878"/>
            </a:xfrm>
            <a:prstGeom prst="rect">
              <a:avLst/>
            </a:prstGeom>
            <a:noFill/>
            <a:ln w="12700" cap="flat">
              <a:noFill/>
              <a:miter lim="400000"/>
            </a:ln>
            <a:effectLst/>
          </p:spPr>
          <p:txBody>
            <a:bodyPr wrap="square" lIns="38100" tIns="38100" rIns="38100" bIns="3810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grpSp>
      <p:pic>
        <p:nvPicPr>
          <p:cNvPr id="879" name="Image" descr="Image"/>
          <p:cNvPicPr>
            <a:picLocks noChangeAspect="1"/>
          </p:cNvPicPr>
          <p:nvPr/>
        </p:nvPicPr>
        <p:blipFill>
          <a:blip r:embed="rId5"/>
          <a:stretch>
            <a:fillRect/>
          </a:stretch>
        </p:blipFill>
        <p:spPr>
          <a:xfrm>
            <a:off x="-165188" y="1103920"/>
            <a:ext cx="9774089" cy="2883213"/>
          </a:xfrm>
          <a:prstGeom prst="rect">
            <a:avLst/>
          </a:prstGeom>
          <a:ln w="12700">
            <a:miter lim="400000"/>
          </a:ln>
        </p:spPr>
      </p:pic>
      <p:pic>
        <p:nvPicPr>
          <p:cNvPr id="880" name="Approximate_Bayesian_computation_conceptual_overview.pdf" descr="Approximate_Bayesian_computation_conceptual_overview.pdf"/>
          <p:cNvPicPr>
            <a:picLocks noChangeAspect="1"/>
          </p:cNvPicPr>
          <p:nvPr/>
        </p:nvPicPr>
        <p:blipFill>
          <a:blip r:embed="rId6"/>
          <a:stretch>
            <a:fillRect/>
          </a:stretch>
        </p:blipFill>
        <p:spPr>
          <a:xfrm>
            <a:off x="12950269" y="1125483"/>
            <a:ext cx="11132345" cy="11465034"/>
          </a:xfrm>
          <a:prstGeom prst="rect">
            <a:avLst/>
          </a:prstGeom>
          <a:ln w="12700">
            <a:miter lim="400000"/>
          </a:ln>
        </p:spPr>
      </p:pic>
      <p:pic>
        <p:nvPicPr>
          <p:cNvPr id="881" name="1*OpcfkUa8zzrUYDKkdgSzyw.gif" descr="1*OpcfkUa8zzrUYDKkdgSzyw.gif"/>
          <p:cNvPicPr>
            <a:picLocks/>
          </p:cNvPicPr>
          <p:nvPr/>
        </p:nvPicPr>
        <p:blipFill>
          <a:blip r:embed="rId7"/>
          <a:stretch>
            <a:fillRect/>
          </a:stretch>
        </p:blipFill>
        <p:spPr>
          <a:xfrm>
            <a:off x="11994428" y="412077"/>
            <a:ext cx="13044028" cy="12891846"/>
          </a:xfrm>
          <a:prstGeom prst="rect">
            <a:avLst/>
          </a:prstGeom>
          <a:ln w="12700">
            <a:miter lim="400000"/>
          </a:ln>
        </p:spPr>
      </p:pic>
      <p:sp>
        <p:nvSpPr>
          <p:cNvPr id="882" name="Curse of dimensionality…"/>
          <p:cNvSpPr txBox="1"/>
          <p:nvPr/>
        </p:nvSpPr>
        <p:spPr>
          <a:xfrm>
            <a:off x="8173642" y="12269416"/>
            <a:ext cx="4763314" cy="1030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defTabSz="2438339">
              <a:defRPr sz="3200">
                <a:solidFill>
                  <a:schemeClr val="accent5">
                    <a:lumOff val="-29866"/>
                  </a:schemeClr>
                </a:solidFill>
              </a:defRPr>
            </a:pPr>
            <a:r>
              <a:t>Curse of dimensionality</a:t>
            </a:r>
          </a:p>
          <a:p>
            <a:pPr defTabSz="2438339">
              <a:defRPr sz="3200">
                <a:solidFill>
                  <a:schemeClr val="accent5">
                    <a:lumOff val="-29866"/>
                  </a:schemeClr>
                </a:solidFill>
              </a:defRPr>
            </a:pPr>
            <a:r>
              <a:t>Sensitivity to thresholding</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 name="Simulation-based Inference (SBI) or Likelihood-free inference (LIF)"/>
          <p:cNvSpPr txBox="1"/>
          <p:nvPr/>
        </p:nvSpPr>
        <p:spPr>
          <a:xfrm>
            <a:off x="165768" y="146194"/>
            <a:ext cx="15277288" cy="6464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l" defTabSz="642937">
              <a:defRPr sz="3800" b="1">
                <a:solidFill>
                  <a:srgbClr val="C00000"/>
                </a:solidFill>
              </a:defRPr>
            </a:lvl1pPr>
          </a:lstStyle>
          <a:p>
            <a:r>
              <a:rPr dirty="0"/>
              <a:t>Simulation-based Inference (SBI) or Likelihood-free inference (LIF)</a:t>
            </a:r>
          </a:p>
        </p:txBody>
      </p:sp>
      <p:pic>
        <p:nvPicPr>
          <p:cNvPr id="885" name="goal.png" descr="goal.png"/>
          <p:cNvPicPr>
            <a:picLocks noChangeAspect="1"/>
          </p:cNvPicPr>
          <p:nvPr/>
        </p:nvPicPr>
        <p:blipFill>
          <a:blip r:embed="rId2"/>
          <a:stretch>
            <a:fillRect/>
          </a:stretch>
        </p:blipFill>
        <p:spPr>
          <a:xfrm>
            <a:off x="393767" y="2938776"/>
            <a:ext cx="14821291" cy="6850704"/>
          </a:xfrm>
          <a:prstGeom prst="rect">
            <a:avLst/>
          </a:prstGeom>
          <a:ln w="12700">
            <a:miter lim="400000"/>
          </a:ln>
        </p:spPr>
      </p:pic>
      <p:sp>
        <p:nvSpPr>
          <p:cNvPr id="886" name="The calculation of likelihood is expensive (high dimensional latent space),…"/>
          <p:cNvSpPr txBox="1"/>
          <p:nvPr/>
        </p:nvSpPr>
        <p:spPr>
          <a:xfrm>
            <a:off x="335174" y="1068417"/>
            <a:ext cx="13748142" cy="1247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marL="790222" indent="-790222" algn="l" defTabSz="642937">
              <a:buSzPct val="100000"/>
              <a:buAutoNum type="romanLcParenBoth"/>
              <a:defRPr>
                <a:solidFill>
                  <a:srgbClr val="000000"/>
                </a:solidFill>
                <a:latin typeface="Helvetica"/>
                <a:ea typeface="Helvetica"/>
                <a:cs typeface="Helvetica"/>
                <a:sym typeface="Helvetica"/>
              </a:defRPr>
            </a:pPr>
            <a:r>
              <a:t>The calculation of likelihood is expensive (high dimensional latent space),</a:t>
            </a:r>
          </a:p>
          <a:p>
            <a:pPr marL="790222" indent="-790222" algn="l" defTabSz="642937">
              <a:buSzPct val="100000"/>
              <a:buAutoNum type="romanLcParenBoth"/>
              <a:defRPr>
                <a:solidFill>
                  <a:srgbClr val="000000"/>
                </a:solidFill>
                <a:latin typeface="Helvetica"/>
                <a:ea typeface="Helvetica"/>
                <a:cs typeface="Helvetica"/>
                <a:sym typeface="Helvetica"/>
              </a:defRPr>
            </a:pPr>
            <a:r>
              <a:t>We have access to the data features rather than time series (firing rate instead of spike timing),</a:t>
            </a:r>
          </a:p>
          <a:p>
            <a:pPr marL="790222" indent="-790222" algn="l" defTabSz="642937">
              <a:buSzPct val="100000"/>
              <a:buAutoNum type="romanLcParenBoth"/>
              <a:defRPr>
                <a:solidFill>
                  <a:srgbClr val="000000"/>
                </a:solidFill>
                <a:latin typeface="Helvetica"/>
                <a:ea typeface="Helvetica"/>
                <a:cs typeface="Helvetica"/>
                <a:sym typeface="Helvetica"/>
              </a:defRPr>
            </a:pPr>
            <a:r>
              <a:t>Model are not differentiable (HH).</a:t>
            </a:r>
          </a:p>
        </p:txBody>
      </p:sp>
      <p:sp>
        <p:nvSpPr>
          <p:cNvPr id="887" name="Rezende, et al., PMLR 2015…"/>
          <p:cNvSpPr txBox="1"/>
          <p:nvPr/>
        </p:nvSpPr>
        <p:spPr>
          <a:xfrm>
            <a:off x="132092" y="12024775"/>
            <a:ext cx="3123767" cy="1244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lgn="l" defTabSz="642937">
              <a:defRPr sz="1800">
                <a:solidFill>
                  <a:srgbClr val="000000"/>
                </a:solidFill>
                <a:latin typeface="Times Roman"/>
                <a:ea typeface="Times Roman"/>
                <a:cs typeface="Times Roman"/>
                <a:sym typeface="Times Roman"/>
              </a:defRPr>
            </a:pPr>
            <a:r>
              <a:t>Rezende, et al., PMLR 2015</a:t>
            </a:r>
          </a:p>
          <a:p>
            <a:pPr algn="l" defTabSz="642937">
              <a:defRPr sz="1800">
                <a:solidFill>
                  <a:srgbClr val="000000"/>
                </a:solidFill>
                <a:latin typeface="Times Roman"/>
                <a:ea typeface="Times Roman"/>
                <a:cs typeface="Times Roman"/>
                <a:sym typeface="Times Roman"/>
              </a:defRPr>
            </a:pPr>
            <a:r>
              <a:t>Papamakarios et al., PMLR 2019</a:t>
            </a:r>
          </a:p>
          <a:p>
            <a:pPr algn="l" defTabSz="642937">
              <a:defRPr sz="1800">
                <a:solidFill>
                  <a:srgbClr val="000000"/>
                </a:solidFill>
                <a:latin typeface="Times Roman"/>
                <a:ea typeface="Times Roman"/>
                <a:cs typeface="Times Roman"/>
                <a:sym typeface="Times Roman"/>
              </a:defRPr>
            </a:pPr>
            <a:r>
              <a:t>Cranmer et al., PNAS 2020</a:t>
            </a:r>
          </a:p>
          <a:p>
            <a:pPr algn="l" defTabSz="642937">
              <a:defRPr sz="1800">
                <a:solidFill>
                  <a:srgbClr val="000000"/>
                </a:solidFill>
                <a:latin typeface="Times Roman"/>
                <a:ea typeface="Times Roman"/>
                <a:cs typeface="Times Roman"/>
                <a:sym typeface="Times Roman"/>
              </a:defRPr>
            </a:pPr>
            <a:r>
              <a:t>Gonçalves et al., elife 2020</a:t>
            </a:r>
          </a:p>
        </p:txBody>
      </p:sp>
      <p:grpSp>
        <p:nvGrpSpPr>
          <p:cNvPr id="906" name="Group"/>
          <p:cNvGrpSpPr/>
          <p:nvPr/>
        </p:nvGrpSpPr>
        <p:grpSpPr>
          <a:xfrm>
            <a:off x="16642663" y="202673"/>
            <a:ext cx="8020332" cy="13359141"/>
            <a:chOff x="0" y="0"/>
            <a:chExt cx="8020331" cy="13359139"/>
          </a:xfrm>
        </p:grpSpPr>
        <p:grpSp>
          <p:nvGrpSpPr>
            <p:cNvPr id="890" name="Group"/>
            <p:cNvGrpSpPr/>
            <p:nvPr/>
          </p:nvGrpSpPr>
          <p:grpSpPr>
            <a:xfrm>
              <a:off x="0" y="6493806"/>
              <a:ext cx="7602128" cy="2183145"/>
              <a:chOff x="0" y="0"/>
              <a:chExt cx="7602127" cy="2183144"/>
            </a:xfrm>
          </p:grpSpPr>
          <p:pic>
            <p:nvPicPr>
              <p:cNvPr id="888" name="flow.png" descr="flow.png"/>
              <p:cNvPicPr>
                <a:picLocks noChangeAspect="1"/>
              </p:cNvPicPr>
              <p:nvPr/>
            </p:nvPicPr>
            <p:blipFill>
              <a:blip r:embed="rId3"/>
              <a:stretch>
                <a:fillRect/>
              </a:stretch>
            </p:blipFill>
            <p:spPr>
              <a:xfrm>
                <a:off x="0" y="0"/>
                <a:ext cx="7602128" cy="2183145"/>
              </a:xfrm>
              <a:prstGeom prst="rect">
                <a:avLst/>
              </a:prstGeom>
              <a:ln w="12700" cap="flat">
                <a:noFill/>
                <a:miter lim="400000"/>
              </a:ln>
              <a:effectLst/>
            </p:spPr>
          </p:pic>
          <p:sp>
            <p:nvSpPr>
              <p:cNvPr id="889" name="NFs"/>
              <p:cNvSpPr/>
              <p:nvPr/>
            </p:nvSpPr>
            <p:spPr>
              <a:xfrm>
                <a:off x="2817511" y="125882"/>
                <a:ext cx="1492021" cy="944868"/>
              </a:xfrm>
              <a:prstGeom prst="rect">
                <a:avLst/>
              </a:prstGeom>
              <a:solidFill>
                <a:srgbClr val="60D937"/>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lvl1pPr defTabSz="825500">
                  <a:defRPr sz="3000">
                    <a:solidFill>
                      <a:srgbClr val="000000"/>
                    </a:solidFill>
                    <a:latin typeface="Helvetica Neue Medium"/>
                    <a:ea typeface="Helvetica Neue Medium"/>
                    <a:cs typeface="Helvetica Neue Medium"/>
                    <a:sym typeface="Helvetica Neue Medium"/>
                  </a:defRPr>
                </a:lvl1pPr>
              </a:lstStyle>
              <a:p>
                <a:r>
                  <a:t>NFs</a:t>
                </a:r>
              </a:p>
            </p:txBody>
          </p:sp>
        </p:grpSp>
        <p:pic>
          <p:nvPicPr>
            <p:cNvPr id="891" name="dadxy.gif" descr="dadxy.gif"/>
            <p:cNvPicPr>
              <a:picLocks noChangeAspect="1"/>
            </p:cNvPicPr>
            <p:nvPr/>
          </p:nvPicPr>
          <p:blipFill>
            <a:blip r:embed="rId4"/>
            <a:srcRect/>
            <a:stretch>
              <a:fillRect/>
            </a:stretch>
          </p:blipFill>
          <p:spPr>
            <a:xfrm>
              <a:off x="76916" y="9535779"/>
              <a:ext cx="7943416" cy="2227845"/>
            </a:xfrm>
            <a:prstGeom prst="rect">
              <a:avLst/>
            </a:prstGeom>
            <a:ln w="12700" cap="flat">
              <a:noFill/>
              <a:miter lim="400000"/>
            </a:ln>
            <a:effectLst/>
          </p:spPr>
        </p:pic>
        <p:grpSp>
          <p:nvGrpSpPr>
            <p:cNvPr id="901" name="Group"/>
            <p:cNvGrpSpPr/>
            <p:nvPr/>
          </p:nvGrpSpPr>
          <p:grpSpPr>
            <a:xfrm>
              <a:off x="2140385" y="0"/>
              <a:ext cx="3891417" cy="5214636"/>
              <a:chOff x="0" y="0"/>
              <a:chExt cx="3891416" cy="5214635"/>
            </a:xfrm>
          </p:grpSpPr>
          <p:grpSp>
            <p:nvGrpSpPr>
              <p:cNvPr id="896" name="Group"/>
              <p:cNvGrpSpPr/>
              <p:nvPr/>
            </p:nvGrpSpPr>
            <p:grpSpPr>
              <a:xfrm>
                <a:off x="-1" y="0"/>
                <a:ext cx="3891418" cy="4618807"/>
                <a:chOff x="0" y="0"/>
                <a:chExt cx="3891416" cy="4618806"/>
              </a:xfrm>
            </p:grpSpPr>
            <p:pic>
              <p:nvPicPr>
                <p:cNvPr id="892" name="index.png" descr="index.png"/>
                <p:cNvPicPr>
                  <a:picLocks noChangeAspect="1"/>
                </p:cNvPicPr>
                <p:nvPr/>
              </p:nvPicPr>
              <p:blipFill>
                <a:blip r:embed="rId5"/>
                <a:stretch>
                  <a:fillRect/>
                </a:stretch>
              </p:blipFill>
              <p:spPr>
                <a:xfrm>
                  <a:off x="26052" y="753442"/>
                  <a:ext cx="3865365" cy="3865365"/>
                </a:xfrm>
                <a:prstGeom prst="rect">
                  <a:avLst/>
                </a:prstGeom>
                <a:ln w="12700" cap="flat">
                  <a:noFill/>
                  <a:miter lim="400000"/>
                </a:ln>
                <a:effectLst/>
              </p:spPr>
            </p:pic>
            <p:sp>
              <p:nvSpPr>
                <p:cNvPr id="893" name="Parameter…"/>
                <p:cNvSpPr txBox="1"/>
                <p:nvPr/>
              </p:nvSpPr>
              <p:spPr>
                <a:xfrm>
                  <a:off x="0" y="0"/>
                  <a:ext cx="1820138" cy="9448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defTabSz="2438339">
                    <a:defRPr sz="1800"/>
                  </a:pPr>
                  <a:r>
                    <a:t>Parameter </a:t>
                  </a:r>
                </a:p>
                <a:p>
                  <a:pPr defTabSz="2438339">
                    <a:defRPr sz="1800"/>
                  </a:pPr>
                  <a:r>
                    <a:t>space</a:t>
                  </a:r>
                </a:p>
              </p:txBody>
            </p:sp>
            <p:sp>
              <p:nvSpPr>
                <p:cNvPr id="894" name="Data…"/>
                <p:cNvSpPr txBox="1"/>
                <p:nvPr/>
              </p:nvSpPr>
              <p:spPr>
                <a:xfrm>
                  <a:off x="2334290" y="18652"/>
                  <a:ext cx="1062791" cy="9448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p>
                  <a:pPr defTabSz="2438339">
                    <a:defRPr sz="1800"/>
                  </a:pPr>
                  <a:r>
                    <a:t>Data</a:t>
                  </a:r>
                </a:p>
                <a:p>
                  <a:pPr defTabSz="2438339">
                    <a:defRPr sz="1800"/>
                  </a:pPr>
                  <a:r>
                    <a:t>space</a:t>
                  </a:r>
                </a:p>
              </p:txBody>
            </p:sp>
            <p:sp>
              <p:nvSpPr>
                <p:cNvPr id="895" name="f"/>
                <p:cNvSpPr txBox="1"/>
                <p:nvPr/>
              </p:nvSpPr>
              <p:spPr>
                <a:xfrm>
                  <a:off x="1829761" y="1108180"/>
                  <a:ext cx="257948" cy="6182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lvl1pPr defTabSz="2438339">
                    <a:defRPr sz="2200"/>
                  </a:lvl1pPr>
                </a:lstStyle>
                <a:p>
                  <a:r>
                    <a:t>f</a:t>
                  </a:r>
                </a:p>
              </p:txBody>
            </p:sp>
          </p:grpSp>
          <p:sp>
            <p:nvSpPr>
              <p:cNvPr id="897" name="B"/>
              <p:cNvSpPr txBox="1"/>
              <p:nvPr/>
            </p:nvSpPr>
            <p:spPr>
              <a:xfrm>
                <a:off x="2806418" y="4691192"/>
                <a:ext cx="357887" cy="5234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2800"/>
                </a:lvl1pPr>
              </a:lstStyle>
              <a:p>
                <a:r>
                  <a:t>B</a:t>
                </a:r>
              </a:p>
            </p:txBody>
          </p:sp>
          <p:sp>
            <p:nvSpPr>
              <p:cNvPr id="898" name="?"/>
              <p:cNvSpPr txBox="1"/>
              <p:nvPr/>
            </p:nvSpPr>
            <p:spPr>
              <a:xfrm>
                <a:off x="836007" y="4691192"/>
                <a:ext cx="312014" cy="5234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2800"/>
                </a:lvl1pPr>
              </a:lstStyle>
              <a:p>
                <a:r>
                  <a:t>?</a:t>
                </a:r>
              </a:p>
            </p:txBody>
          </p:sp>
          <p:sp>
            <p:nvSpPr>
              <p:cNvPr id="899" name="Line"/>
              <p:cNvSpPr/>
              <p:nvPr/>
            </p:nvSpPr>
            <p:spPr>
              <a:xfrm flipH="1">
                <a:off x="1283861" y="4978313"/>
                <a:ext cx="1248793" cy="1"/>
              </a:xfrm>
              <a:prstGeom prst="line">
                <a:avLst/>
              </a:prstGeom>
              <a:noFill/>
              <a:ln w="25400" cap="flat">
                <a:solidFill>
                  <a:schemeClr val="accent6">
                    <a:satOff val="-20754"/>
                    <a:lumOff val="-16738"/>
                  </a:schemeClr>
                </a:solidFill>
                <a:prstDash val="solid"/>
                <a:miter lim="400000"/>
                <a:tailEnd type="triangle" w="med" len="med"/>
              </a:ln>
              <a:effectLst/>
            </p:spPr>
            <p:txBody>
              <a:bodyPr wrap="square" lIns="50800" tIns="50800" rIns="50800" bIns="50800" numCol="1" anchor="ctr">
                <a:noAutofit/>
              </a:bodyPr>
              <a:lstStyle/>
              <a:p>
                <a:endParaRPr/>
              </a:p>
            </p:txBody>
          </p:sp>
          <p:sp>
            <p:nvSpPr>
              <p:cNvPr id="900" name="Invertible"/>
              <p:cNvSpPr txBox="1"/>
              <p:nvPr/>
            </p:nvSpPr>
            <p:spPr>
              <a:xfrm>
                <a:off x="1299192" y="4341681"/>
                <a:ext cx="1356057" cy="4613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chemeClr val="accent6">
                        <a:satOff val="-20754"/>
                        <a:lumOff val="-16738"/>
                      </a:schemeClr>
                    </a:solidFill>
                  </a:defRPr>
                </a:lvl1pPr>
              </a:lstStyle>
              <a:p>
                <a:r>
                  <a:t>Invertible</a:t>
                </a:r>
              </a:p>
            </p:txBody>
          </p:sp>
        </p:grpSp>
        <p:pic>
          <p:nvPicPr>
            <p:cNvPr id="902" name="latex-image-1.pdf" descr="latex-image-1.pdf"/>
            <p:cNvPicPr>
              <a:picLocks noChangeAspect="1"/>
            </p:cNvPicPr>
            <p:nvPr/>
          </p:nvPicPr>
          <p:blipFill>
            <a:blip r:embed="rId6"/>
            <a:stretch>
              <a:fillRect/>
            </a:stretch>
          </p:blipFill>
          <p:spPr>
            <a:xfrm>
              <a:off x="649777" y="5379663"/>
              <a:ext cx="6797732" cy="255314"/>
            </a:xfrm>
            <a:prstGeom prst="rect">
              <a:avLst/>
            </a:prstGeom>
            <a:ln w="12700" cap="flat">
              <a:noFill/>
              <a:miter lim="400000"/>
            </a:ln>
            <a:effectLst/>
          </p:spPr>
        </p:pic>
        <p:pic>
          <p:nvPicPr>
            <p:cNvPr id="903" name="Image" descr="Image"/>
            <p:cNvPicPr>
              <a:picLocks noChangeAspect="1"/>
            </p:cNvPicPr>
            <p:nvPr/>
          </p:nvPicPr>
          <p:blipFill>
            <a:blip r:embed="rId7"/>
            <a:stretch>
              <a:fillRect/>
            </a:stretch>
          </p:blipFill>
          <p:spPr>
            <a:xfrm>
              <a:off x="2859817" y="12346764"/>
              <a:ext cx="4831792" cy="1012376"/>
            </a:xfrm>
            <a:prstGeom prst="rect">
              <a:avLst/>
            </a:prstGeom>
            <a:ln w="12700" cap="flat">
              <a:noFill/>
              <a:miter lim="400000"/>
            </a:ln>
            <a:effectLst/>
          </p:spPr>
        </p:pic>
        <p:pic>
          <p:nvPicPr>
            <p:cNvPr id="904" name="Image" descr="Image"/>
            <p:cNvPicPr>
              <a:picLocks noChangeAspect="1"/>
            </p:cNvPicPr>
            <p:nvPr/>
          </p:nvPicPr>
          <p:blipFill>
            <a:blip r:embed="rId8"/>
            <a:stretch>
              <a:fillRect/>
            </a:stretch>
          </p:blipFill>
          <p:spPr>
            <a:xfrm>
              <a:off x="426105" y="12660369"/>
              <a:ext cx="1507129" cy="461366"/>
            </a:xfrm>
            <a:prstGeom prst="rect">
              <a:avLst/>
            </a:prstGeom>
            <a:ln w="12700" cap="flat">
              <a:noFill/>
              <a:miter lim="400000"/>
            </a:ln>
            <a:effectLst/>
          </p:spPr>
        </p:pic>
        <p:sp>
          <p:nvSpPr>
            <p:cNvPr id="905" name="Arrow"/>
            <p:cNvSpPr/>
            <p:nvPr/>
          </p:nvSpPr>
          <p:spPr>
            <a:xfrm rot="10800000" flipH="1">
              <a:off x="2212520" y="12698469"/>
              <a:ext cx="651750" cy="461366"/>
            </a:xfrm>
            <a:prstGeom prst="rightArrow">
              <a:avLst>
                <a:gd name="adj1" fmla="val 36875"/>
                <a:gd name="adj2" fmla="val 65124"/>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pic>
        <p:nvPicPr>
          <p:cNvPr id="907" name="Image" descr="Image"/>
          <p:cNvPicPr>
            <a:picLocks noChangeAspect="1"/>
          </p:cNvPicPr>
          <p:nvPr/>
        </p:nvPicPr>
        <p:blipFill>
          <a:blip r:embed="rId9"/>
          <a:stretch>
            <a:fillRect/>
          </a:stretch>
        </p:blipFill>
        <p:spPr>
          <a:xfrm>
            <a:off x="4586572" y="8715121"/>
            <a:ext cx="6797661" cy="4846694"/>
          </a:xfrm>
          <a:prstGeom prst="rect">
            <a:avLst/>
          </a:prstGeom>
          <a:ln w="12700">
            <a:miter lim="400000"/>
          </a:ln>
        </p:spPr>
      </p:pic>
      <p:grpSp>
        <p:nvGrpSpPr>
          <p:cNvPr id="912" name="Group"/>
          <p:cNvGrpSpPr/>
          <p:nvPr/>
        </p:nvGrpSpPr>
        <p:grpSpPr>
          <a:xfrm>
            <a:off x="3258916" y="2814912"/>
            <a:ext cx="6686537" cy="1526486"/>
            <a:chOff x="0" y="0"/>
            <a:chExt cx="6686535" cy="1526484"/>
          </a:xfrm>
        </p:grpSpPr>
        <p:grpSp>
          <p:nvGrpSpPr>
            <p:cNvPr id="910" name="Group"/>
            <p:cNvGrpSpPr/>
            <p:nvPr/>
          </p:nvGrpSpPr>
          <p:grpSpPr>
            <a:xfrm>
              <a:off x="0" y="167493"/>
              <a:ext cx="6565020" cy="1191498"/>
              <a:chOff x="0" y="0"/>
              <a:chExt cx="6565019" cy="1191497"/>
            </a:xfrm>
          </p:grpSpPr>
          <p:sp>
            <p:nvSpPr>
              <p:cNvPr id="908" name="simulator (@parameters):…"/>
              <p:cNvSpPr txBox="1"/>
              <p:nvPr/>
            </p:nvSpPr>
            <p:spPr>
              <a:xfrm>
                <a:off x="-1" y="0"/>
                <a:ext cx="6565021" cy="11914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p>
                <a:pPr defTabSz="1733930">
                  <a:defRPr sz="1600"/>
                </a:pPr>
                <a:r>
                  <a:t>            simulator (@parameters):</a:t>
                </a:r>
              </a:p>
              <a:p>
                <a:pPr defTabSz="1733930">
                  <a:defRPr sz="1600"/>
                </a:pPr>
                <a:endParaRPr/>
              </a:p>
              <a:p>
                <a:pPr defTabSz="1733930">
                  <a:defRPr sz="1600"/>
                </a:pPr>
                <a:r>
                  <a:t>                                                   —simulate model with input parameters</a:t>
                </a:r>
              </a:p>
              <a:p>
                <a:pPr defTabSz="1733930">
                  <a:defRPr sz="1600"/>
                </a:pPr>
                <a:endParaRPr/>
              </a:p>
              <a:p>
                <a:pPr defTabSz="1733930">
                  <a:defRPr sz="1600"/>
                </a:pPr>
                <a:r>
                  <a:t>             return (data features)</a:t>
                </a:r>
              </a:p>
            </p:txBody>
          </p:sp>
          <p:sp>
            <p:nvSpPr>
              <p:cNvPr id="909" name="Line"/>
              <p:cNvSpPr/>
              <p:nvPr/>
            </p:nvSpPr>
            <p:spPr>
              <a:xfrm flipV="1">
                <a:off x="2486973" y="295532"/>
                <a:ext cx="1" cy="798387"/>
              </a:xfrm>
              <a:prstGeom prst="line">
                <a:avLst/>
              </a:prstGeom>
              <a:noFill/>
              <a:ln w="12700" cap="flat">
                <a:solidFill>
                  <a:srgbClr val="000000"/>
                </a:solidFill>
                <a:prstDash val="solid"/>
                <a:miter lim="400000"/>
              </a:ln>
              <a:effectLst/>
            </p:spPr>
            <p:txBody>
              <a:bodyPr wrap="square" lIns="27093" tIns="27093" rIns="27093" bIns="27093" numCol="1" anchor="ctr">
                <a:noAutofit/>
              </a:bodyPr>
              <a:lstStyle/>
              <a:p>
                <a:pPr defTabSz="1733930">
                  <a:defRPr sz="1600"/>
                </a:pPr>
                <a:endParaRPr/>
              </a:p>
            </p:txBody>
          </p:sp>
        </p:grpSp>
        <p:sp>
          <p:nvSpPr>
            <p:cNvPr id="911" name="Rectangle"/>
            <p:cNvSpPr/>
            <p:nvPr/>
          </p:nvSpPr>
          <p:spPr>
            <a:xfrm>
              <a:off x="2219457" y="0"/>
              <a:ext cx="4467079" cy="1526485"/>
            </a:xfrm>
            <a:prstGeom prst="rect">
              <a:avLst/>
            </a:prstGeom>
            <a:noFill/>
            <a:ln w="25400" cap="flat">
              <a:solidFill>
                <a:schemeClr val="accent5">
                  <a:lumOff val="-29866"/>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906"/>
                                        </p:tgtEl>
                                        <p:attrNameLst>
                                          <p:attrName>style.visibility</p:attrName>
                                        </p:attrNameLst>
                                      </p:cBhvr>
                                      <p:to>
                                        <p:strVal val="visible"/>
                                      </p:to>
                                    </p:set>
                                    <p:animEffect transition="in" filter="wipe(left)">
                                      <p:cBhvr>
                                        <p:cTn id="7" dur="300"/>
                                        <p:tgtEl>
                                          <p:spTgt spid="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 grpId="1"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 name="Bring it to the data"/>
          <p:cNvSpPr txBox="1"/>
          <p:nvPr/>
        </p:nvSpPr>
        <p:spPr>
          <a:xfrm>
            <a:off x="860877" y="6383463"/>
            <a:ext cx="11074300" cy="16394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400"/>
            </a:lvl1pPr>
          </a:lstStyle>
          <a:p>
            <a:r>
              <a:t>Bring it to the data</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2" name="Group"/>
          <p:cNvGrpSpPr/>
          <p:nvPr/>
        </p:nvGrpSpPr>
        <p:grpSpPr>
          <a:xfrm>
            <a:off x="604229" y="1953071"/>
            <a:ext cx="17912460" cy="7172529"/>
            <a:chOff x="0" y="0"/>
            <a:chExt cx="17912458" cy="7172528"/>
          </a:xfrm>
        </p:grpSpPr>
        <p:pic>
          <p:nvPicPr>
            <p:cNvPr id="916" name="Image" descr="Image"/>
            <p:cNvPicPr>
              <a:picLocks noChangeAspect="1"/>
            </p:cNvPicPr>
            <p:nvPr/>
          </p:nvPicPr>
          <p:blipFill>
            <a:blip r:embed="rId2"/>
            <a:srcRect l="15585" r="21564" b="3725"/>
            <a:stretch>
              <a:fillRect/>
            </a:stretch>
          </p:blipFill>
          <p:spPr>
            <a:xfrm>
              <a:off x="8503554" y="1861005"/>
              <a:ext cx="5997703" cy="4968179"/>
            </a:xfrm>
            <a:prstGeom prst="rect">
              <a:avLst/>
            </a:prstGeom>
            <a:ln w="12700" cap="flat">
              <a:noFill/>
              <a:miter lim="400000"/>
            </a:ln>
            <a:effectLst/>
          </p:spPr>
        </p:pic>
        <p:sp>
          <p:nvSpPr>
            <p:cNvPr id="917" name="Line"/>
            <p:cNvSpPr/>
            <p:nvPr/>
          </p:nvSpPr>
          <p:spPr>
            <a:xfrm>
              <a:off x="7326112" y="4898435"/>
              <a:ext cx="1976106" cy="661846"/>
            </a:xfrm>
            <a:prstGeom prst="line">
              <a:avLst/>
            </a:prstGeom>
            <a:noFill/>
            <a:ln w="12700" cap="flat">
              <a:solidFill>
                <a:srgbClr val="000000"/>
              </a:solidFill>
              <a:prstDash val="solid"/>
              <a:round/>
            </a:ln>
            <a:effectLst>
              <a:outerShdw blurRad="63500" dir="5400000" rotWithShape="0">
                <a:srgbClr val="000000">
                  <a:alpha val="38000"/>
                </a:srgbClr>
              </a:outerShdw>
            </a:effectLst>
          </p:spPr>
          <p:txBody>
            <a:bodyPr wrap="square" lIns="85724" tIns="85724" rIns="85724" bIns="85724" numCol="1" anchor="t">
              <a:noAutofit/>
            </a:bodyPr>
            <a:lstStyle/>
            <a:p>
              <a:pPr algn="l" defTabSz="857250">
                <a:defRPr sz="3200">
                  <a:solidFill>
                    <a:srgbClr val="000000"/>
                  </a:solidFill>
                  <a:latin typeface="Trebuchet MS"/>
                  <a:ea typeface="Trebuchet MS"/>
                  <a:cs typeface="Trebuchet MS"/>
                  <a:sym typeface="Trebuchet MS"/>
                </a:defRPr>
              </a:pPr>
              <a:endParaRPr/>
            </a:p>
          </p:txBody>
        </p:sp>
        <p:sp>
          <p:nvSpPr>
            <p:cNvPr id="918" name="Line"/>
            <p:cNvSpPr/>
            <p:nvPr/>
          </p:nvSpPr>
          <p:spPr>
            <a:xfrm>
              <a:off x="7313224" y="5710146"/>
              <a:ext cx="1979198" cy="1"/>
            </a:xfrm>
            <a:prstGeom prst="line">
              <a:avLst/>
            </a:prstGeom>
            <a:noFill/>
            <a:ln w="12700" cap="flat">
              <a:solidFill>
                <a:srgbClr val="000000"/>
              </a:solidFill>
              <a:prstDash val="solid"/>
              <a:round/>
            </a:ln>
            <a:effectLst>
              <a:outerShdw blurRad="63500" dir="5400000" rotWithShape="0">
                <a:srgbClr val="000000">
                  <a:alpha val="38000"/>
                </a:srgbClr>
              </a:outerShdw>
            </a:effectLst>
          </p:spPr>
          <p:txBody>
            <a:bodyPr wrap="square" lIns="85724" tIns="85724" rIns="85724" bIns="85724" numCol="1" anchor="t">
              <a:noAutofit/>
            </a:bodyPr>
            <a:lstStyle/>
            <a:p>
              <a:pPr algn="l" defTabSz="857250">
                <a:defRPr sz="3200">
                  <a:solidFill>
                    <a:srgbClr val="000000"/>
                  </a:solidFill>
                  <a:latin typeface="Trebuchet MS"/>
                  <a:ea typeface="Trebuchet MS"/>
                  <a:cs typeface="Trebuchet MS"/>
                  <a:sym typeface="Trebuchet MS"/>
                </a:defRPr>
              </a:pPr>
              <a:endParaRPr/>
            </a:p>
          </p:txBody>
        </p:sp>
        <p:sp>
          <p:nvSpPr>
            <p:cNvPr id="919" name="0.1-1 cm"/>
            <p:cNvSpPr txBox="1"/>
            <p:nvPr/>
          </p:nvSpPr>
          <p:spPr>
            <a:xfrm>
              <a:off x="5458956" y="3867279"/>
              <a:ext cx="1381186" cy="6235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5250" tIns="95250" rIns="95250" bIns="95250" numCol="1" anchor="ctr">
              <a:noAutofit/>
            </a:bodyPr>
            <a:lstStyle>
              <a:lvl1pPr defTabSz="857250">
                <a:defRPr sz="2200">
                  <a:solidFill>
                    <a:srgbClr val="000000"/>
                  </a:solidFill>
                  <a:latin typeface="Helvetica"/>
                  <a:ea typeface="Helvetica"/>
                  <a:cs typeface="Helvetica"/>
                  <a:sym typeface="Helvetica"/>
                </a:defRPr>
              </a:lvl1pPr>
            </a:lstStyle>
            <a:p>
              <a:r>
                <a:t>0.1-1 cm</a:t>
              </a:r>
            </a:p>
          </p:txBody>
        </p:sp>
        <p:sp>
          <p:nvSpPr>
            <p:cNvPr id="920" name="Neuronal population"/>
            <p:cNvSpPr/>
            <p:nvPr/>
          </p:nvSpPr>
          <p:spPr>
            <a:xfrm>
              <a:off x="5664010" y="5800873"/>
              <a:ext cx="1566045" cy="772353"/>
            </a:xfrm>
            <a:prstGeom prst="rect">
              <a:avLst/>
            </a:prstGeom>
            <a:blipFill rotWithShape="1">
              <a:blip r:embed="rId3"/>
              <a:srcRect/>
              <a:tile tx="0" ty="0" sx="100000" sy="100000" flip="none" algn="tl"/>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5250" tIns="95250" rIns="95250" bIns="95250" numCol="1" anchor="ctr">
              <a:noAutofit/>
            </a:bodyPr>
            <a:lstStyle>
              <a:lvl1pPr defTabSz="1095375">
                <a:defRPr sz="1800">
                  <a:solidFill>
                    <a:srgbClr val="FFFFFF"/>
                  </a:solidFill>
                  <a:effectLst>
                    <a:outerShdw blurRad="38100" dist="12700" dir="5400000" rotWithShape="0">
                      <a:srgbClr val="000000">
                        <a:alpha val="50000"/>
                      </a:srgbClr>
                    </a:outerShdw>
                  </a:effectLst>
                  <a:latin typeface="Helvetica"/>
                  <a:ea typeface="Helvetica"/>
                  <a:cs typeface="Helvetica"/>
                  <a:sym typeface="Helvetica"/>
                </a:defRPr>
              </a:lvl1pPr>
            </a:lstStyle>
            <a:p>
              <a:r>
                <a:t>Neuronal population</a:t>
              </a:r>
            </a:p>
          </p:txBody>
        </p:sp>
        <p:sp>
          <p:nvSpPr>
            <p:cNvPr id="921" name="Local dynamics"/>
            <p:cNvSpPr txBox="1"/>
            <p:nvPr/>
          </p:nvSpPr>
          <p:spPr>
            <a:xfrm>
              <a:off x="4390523" y="0"/>
              <a:ext cx="2857007" cy="6235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5250" tIns="95250" rIns="95250" bIns="95250" numCol="1" anchor="ctr">
              <a:noAutofit/>
            </a:bodyPr>
            <a:lstStyle>
              <a:lvl1pPr algn="l" defTabSz="857250">
                <a:defRPr sz="2800">
                  <a:solidFill>
                    <a:srgbClr val="3F6797"/>
                  </a:solidFill>
                  <a:latin typeface="Helvetica"/>
                  <a:ea typeface="Helvetica"/>
                  <a:cs typeface="Helvetica"/>
                  <a:sym typeface="Helvetica"/>
                </a:defRPr>
              </a:lvl1pPr>
            </a:lstStyle>
            <a:p>
              <a:r>
                <a:t>Local dynamics</a:t>
              </a:r>
            </a:p>
          </p:txBody>
        </p:sp>
        <p:sp>
          <p:nvSpPr>
            <p:cNvPr id="922" name="Intrinsic…"/>
            <p:cNvSpPr txBox="1"/>
            <p:nvPr/>
          </p:nvSpPr>
          <p:spPr>
            <a:xfrm>
              <a:off x="2061266" y="2234572"/>
              <a:ext cx="1658686" cy="11351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5250" tIns="95250" rIns="95250" bIns="95250" numCol="1" anchor="ctr">
              <a:noAutofit/>
            </a:bodyPr>
            <a:lstStyle/>
            <a:p>
              <a:pPr defTabSz="857250">
                <a:defRPr>
                  <a:solidFill>
                    <a:srgbClr val="3F6797"/>
                  </a:solidFill>
                  <a:latin typeface="Helvetica"/>
                  <a:ea typeface="Helvetica"/>
                  <a:cs typeface="Helvetica"/>
                  <a:sym typeface="Helvetica"/>
                </a:defRPr>
              </a:pPr>
              <a:r>
                <a:t>Intrinsic </a:t>
              </a:r>
            </a:p>
            <a:p>
              <a:pPr defTabSz="857250">
                <a:defRPr>
                  <a:solidFill>
                    <a:srgbClr val="3F6797"/>
                  </a:solidFill>
                  <a:latin typeface="Helvetica"/>
                  <a:ea typeface="Helvetica"/>
                  <a:cs typeface="Helvetica"/>
                  <a:sym typeface="Helvetica"/>
                </a:defRPr>
              </a:pPr>
              <a:r>
                <a:t>activity</a:t>
              </a:r>
            </a:p>
          </p:txBody>
        </p:sp>
        <p:sp>
          <p:nvSpPr>
            <p:cNvPr id="923" name="Rectangle"/>
            <p:cNvSpPr/>
            <p:nvPr/>
          </p:nvSpPr>
          <p:spPr>
            <a:xfrm>
              <a:off x="8099" y="616858"/>
              <a:ext cx="14031739" cy="1250871"/>
            </a:xfrm>
            <a:prstGeom prst="rect">
              <a:avLst/>
            </a:prstGeom>
            <a:solidFill>
              <a:srgbClr val="FFFFFF"/>
            </a:solidFill>
            <a:ln w="25400" cap="flat">
              <a:solidFill>
                <a:srgbClr val="000000"/>
              </a:solidFill>
              <a:prstDash val="solid"/>
              <a:round/>
            </a:ln>
            <a:effectLst>
              <a:outerShdw blurRad="63500" dir="5400000" rotWithShape="0">
                <a:srgbClr val="000000">
                  <a:alpha val="35000"/>
                </a:srgbClr>
              </a:outerShdw>
            </a:effectLst>
          </p:spPr>
          <p:txBody>
            <a:bodyPr wrap="square" lIns="85724" tIns="85724" rIns="85724" bIns="85724" numCol="1" anchor="ctr">
              <a:noAutofit/>
            </a:bodyPr>
            <a:lstStyle/>
            <a:p>
              <a:pPr algn="l" defTabSz="857250">
                <a:defRPr sz="3200">
                  <a:solidFill>
                    <a:srgbClr val="000000"/>
                  </a:solidFill>
                  <a:latin typeface="Trebuchet MS"/>
                  <a:ea typeface="Trebuchet MS"/>
                  <a:cs typeface="Trebuchet MS"/>
                  <a:sym typeface="Trebuchet MS"/>
                </a:defRPr>
              </a:pPr>
              <a:endParaRPr/>
            </a:p>
          </p:txBody>
        </p:sp>
        <p:grpSp>
          <p:nvGrpSpPr>
            <p:cNvPr id="926" name="Group"/>
            <p:cNvGrpSpPr/>
            <p:nvPr/>
          </p:nvGrpSpPr>
          <p:grpSpPr>
            <a:xfrm>
              <a:off x="632395" y="714911"/>
              <a:ext cx="12783147" cy="1054765"/>
              <a:chOff x="0" y="0"/>
              <a:chExt cx="12783145" cy="1054763"/>
            </a:xfrm>
          </p:grpSpPr>
          <p:pic>
            <p:nvPicPr>
              <p:cNvPr id="924" name="Image" descr="Image"/>
              <p:cNvPicPr>
                <a:picLocks noChangeAspect="1"/>
              </p:cNvPicPr>
              <p:nvPr/>
            </p:nvPicPr>
            <p:blipFill>
              <a:blip r:embed="rId4"/>
              <a:stretch>
                <a:fillRect/>
              </a:stretch>
            </p:blipFill>
            <p:spPr>
              <a:xfrm>
                <a:off x="0" y="0"/>
                <a:ext cx="12783146" cy="1021356"/>
              </a:xfrm>
              <a:prstGeom prst="rect">
                <a:avLst/>
              </a:prstGeom>
              <a:ln w="12700" cap="flat">
                <a:noFill/>
                <a:miter lim="400000"/>
              </a:ln>
              <a:effectLst/>
            </p:spPr>
          </p:pic>
          <p:sp>
            <p:nvSpPr>
              <p:cNvPr id="925" name="Rectangle"/>
              <p:cNvSpPr/>
              <p:nvPr/>
            </p:nvSpPr>
            <p:spPr>
              <a:xfrm>
                <a:off x="256288" y="721103"/>
                <a:ext cx="235708" cy="333661"/>
              </a:xfrm>
              <a:prstGeom prst="rect">
                <a:avLst/>
              </a:prstGeom>
              <a:solidFill>
                <a:srgbClr val="FFFFFF"/>
              </a:solidFill>
              <a:ln w="12700" cap="flat">
                <a:noFill/>
                <a:miter lim="400000"/>
              </a:ln>
              <a:effectLst/>
            </p:spPr>
            <p:txBody>
              <a:bodyPr wrap="square" lIns="85724" tIns="85724" rIns="85724" bIns="85724" numCol="1" anchor="ctr">
                <a:noAutofit/>
              </a:bodyPr>
              <a:lstStyle/>
              <a:p>
                <a:pPr algn="l" defTabSz="857250">
                  <a:defRPr sz="3200">
                    <a:solidFill>
                      <a:srgbClr val="000000"/>
                    </a:solidFill>
                    <a:latin typeface="Trebuchet MS"/>
                    <a:ea typeface="Trebuchet MS"/>
                    <a:cs typeface="Trebuchet MS"/>
                    <a:sym typeface="Trebuchet MS"/>
                  </a:defRPr>
                </a:pPr>
                <a:endParaRPr/>
              </a:p>
            </p:txBody>
          </p:sp>
        </p:grpSp>
        <p:sp>
          <p:nvSpPr>
            <p:cNvPr id="927" name="Line"/>
            <p:cNvSpPr/>
            <p:nvPr/>
          </p:nvSpPr>
          <p:spPr>
            <a:xfrm flipH="1">
              <a:off x="829342" y="1401738"/>
              <a:ext cx="1" cy="772353"/>
            </a:xfrm>
            <a:prstGeom prst="line">
              <a:avLst/>
            </a:prstGeom>
            <a:noFill/>
            <a:ln w="25400" cap="flat">
              <a:solidFill>
                <a:srgbClr val="4F81BD"/>
              </a:solidFill>
              <a:prstDash val="solid"/>
              <a:round/>
              <a:tailEnd type="triangle" w="med" len="med"/>
            </a:ln>
            <a:effectLst/>
          </p:spPr>
          <p:txBody>
            <a:bodyPr wrap="square" lIns="85724" tIns="85724" rIns="85724" bIns="85724" numCol="1" anchor="t">
              <a:noAutofit/>
            </a:bodyPr>
            <a:lstStyle/>
            <a:p>
              <a:pPr algn="l" defTabSz="857250">
                <a:defRPr sz="3200">
                  <a:solidFill>
                    <a:srgbClr val="000000"/>
                  </a:solidFill>
                  <a:latin typeface="Trebuchet MS"/>
                  <a:ea typeface="Trebuchet MS"/>
                  <a:cs typeface="Trebuchet MS"/>
                  <a:sym typeface="Trebuchet MS"/>
                </a:defRPr>
              </a:pPr>
              <a:endParaRPr/>
            </a:p>
          </p:txBody>
        </p:sp>
        <p:sp>
          <p:nvSpPr>
            <p:cNvPr id="928" name="Line"/>
            <p:cNvSpPr/>
            <p:nvPr/>
          </p:nvSpPr>
          <p:spPr>
            <a:xfrm>
              <a:off x="2814452" y="1448556"/>
              <a:ext cx="1" cy="733592"/>
            </a:xfrm>
            <a:prstGeom prst="line">
              <a:avLst/>
            </a:prstGeom>
            <a:noFill/>
            <a:ln w="25400" cap="flat">
              <a:solidFill>
                <a:srgbClr val="4F81BD"/>
              </a:solidFill>
              <a:prstDash val="solid"/>
              <a:round/>
              <a:tailEnd type="triangle" w="med" len="med"/>
            </a:ln>
            <a:effectLst/>
          </p:spPr>
          <p:txBody>
            <a:bodyPr wrap="square" lIns="85724" tIns="85724" rIns="85724" bIns="85724" numCol="1" anchor="t">
              <a:noAutofit/>
            </a:bodyPr>
            <a:lstStyle/>
            <a:p>
              <a:pPr algn="l" defTabSz="857250">
                <a:defRPr sz="3200">
                  <a:solidFill>
                    <a:srgbClr val="000000"/>
                  </a:solidFill>
                  <a:latin typeface="Trebuchet MS"/>
                  <a:ea typeface="Trebuchet MS"/>
                  <a:cs typeface="Trebuchet MS"/>
                  <a:sym typeface="Trebuchet MS"/>
                </a:defRPr>
              </a:pPr>
              <a:endParaRPr/>
            </a:p>
          </p:txBody>
        </p:sp>
        <p:sp>
          <p:nvSpPr>
            <p:cNvPr id="929" name="Line"/>
            <p:cNvSpPr/>
            <p:nvPr/>
          </p:nvSpPr>
          <p:spPr>
            <a:xfrm>
              <a:off x="5819027" y="1448556"/>
              <a:ext cx="1" cy="733592"/>
            </a:xfrm>
            <a:prstGeom prst="line">
              <a:avLst/>
            </a:prstGeom>
            <a:noFill/>
            <a:ln w="25400" cap="flat">
              <a:solidFill>
                <a:srgbClr val="4F81BD"/>
              </a:solidFill>
              <a:prstDash val="solid"/>
              <a:round/>
              <a:tailEnd type="triangle" w="med" len="med"/>
            </a:ln>
            <a:effectLst/>
          </p:spPr>
          <p:txBody>
            <a:bodyPr wrap="square" lIns="85724" tIns="85724" rIns="85724" bIns="85724" numCol="1" anchor="t">
              <a:noAutofit/>
            </a:bodyPr>
            <a:lstStyle/>
            <a:p>
              <a:pPr algn="l" defTabSz="857250">
                <a:defRPr sz="3200">
                  <a:solidFill>
                    <a:srgbClr val="000000"/>
                  </a:solidFill>
                  <a:latin typeface="Trebuchet MS"/>
                  <a:ea typeface="Trebuchet MS"/>
                  <a:cs typeface="Trebuchet MS"/>
                  <a:sym typeface="Trebuchet MS"/>
                </a:defRPr>
              </a:pPr>
              <a:endParaRPr/>
            </a:p>
          </p:txBody>
        </p:sp>
        <p:sp>
          <p:nvSpPr>
            <p:cNvPr id="930" name="Line"/>
            <p:cNvSpPr/>
            <p:nvPr/>
          </p:nvSpPr>
          <p:spPr>
            <a:xfrm>
              <a:off x="10808710" y="1448556"/>
              <a:ext cx="1" cy="733591"/>
            </a:xfrm>
            <a:prstGeom prst="line">
              <a:avLst/>
            </a:prstGeom>
            <a:noFill/>
            <a:ln w="25400" cap="flat">
              <a:solidFill>
                <a:srgbClr val="4F81BD"/>
              </a:solidFill>
              <a:prstDash val="solid"/>
              <a:round/>
              <a:tailEnd type="triangle" w="med" len="med"/>
            </a:ln>
            <a:effectLst/>
          </p:spPr>
          <p:txBody>
            <a:bodyPr wrap="square" lIns="85724" tIns="85724" rIns="85724" bIns="85724" numCol="1" anchor="t">
              <a:noAutofit/>
            </a:bodyPr>
            <a:lstStyle/>
            <a:p>
              <a:pPr algn="l" defTabSz="857250">
                <a:defRPr sz="3200">
                  <a:solidFill>
                    <a:srgbClr val="000000"/>
                  </a:solidFill>
                  <a:latin typeface="Trebuchet MS"/>
                  <a:ea typeface="Trebuchet MS"/>
                  <a:cs typeface="Trebuchet MS"/>
                  <a:sym typeface="Trebuchet MS"/>
                </a:defRPr>
              </a:pPr>
              <a:endParaRPr/>
            </a:p>
          </p:txBody>
        </p:sp>
        <p:grpSp>
          <p:nvGrpSpPr>
            <p:cNvPr id="996" name="Group"/>
            <p:cNvGrpSpPr/>
            <p:nvPr/>
          </p:nvGrpSpPr>
          <p:grpSpPr>
            <a:xfrm>
              <a:off x="5349847" y="4430441"/>
              <a:ext cx="1980058" cy="1269248"/>
              <a:chOff x="0" y="26156"/>
              <a:chExt cx="1980056" cy="1269247"/>
            </a:xfrm>
          </p:grpSpPr>
          <p:sp>
            <p:nvSpPr>
              <p:cNvPr id="1023" name="Connection Line"/>
              <p:cNvSpPr/>
              <p:nvPr/>
            </p:nvSpPr>
            <p:spPr>
              <a:xfrm>
                <a:off x="267127" y="564705"/>
                <a:ext cx="368714" cy="142058"/>
              </a:xfrm>
              <a:custGeom>
                <a:avLst/>
                <a:gdLst/>
                <a:ahLst/>
                <a:cxnLst>
                  <a:cxn ang="0">
                    <a:pos x="wd2" y="hd2"/>
                  </a:cxn>
                  <a:cxn ang="5400000">
                    <a:pos x="wd2" y="hd2"/>
                  </a:cxn>
                  <a:cxn ang="10800000">
                    <a:pos x="wd2" y="hd2"/>
                  </a:cxn>
                  <a:cxn ang="16200000">
                    <a:pos x="wd2" y="hd2"/>
                  </a:cxn>
                </a:cxnLst>
                <a:rect l="0" t="0" r="r" b="b"/>
                <a:pathLst>
                  <a:path w="21600" h="17509" extrusionOk="0">
                    <a:moveTo>
                      <a:pt x="0" y="17509"/>
                    </a:moveTo>
                    <a:cubicBezTo>
                      <a:pt x="3252" y="546"/>
                      <a:pt x="10452" y="-4091"/>
                      <a:pt x="21600" y="3597"/>
                    </a:cubicBezTo>
                  </a:path>
                </a:pathLst>
              </a:custGeom>
              <a:noFill/>
              <a:ln w="3175" cap="flat">
                <a:solidFill>
                  <a:srgbClr val="535353"/>
                </a:solidFill>
                <a:prstDash val="solid"/>
                <a:bevel/>
              </a:ln>
              <a:effectLst/>
            </p:spPr>
            <p:txBody>
              <a:bodyPr/>
              <a:lstStyle/>
              <a:p>
                <a:endParaRPr/>
              </a:p>
            </p:txBody>
          </p:sp>
          <p:sp>
            <p:nvSpPr>
              <p:cNvPr id="932" name="Rectangle"/>
              <p:cNvSpPr/>
              <p:nvPr/>
            </p:nvSpPr>
            <p:spPr>
              <a:xfrm>
                <a:off x="834189" y="483755"/>
                <a:ext cx="1141084" cy="811650"/>
              </a:xfrm>
              <a:prstGeom prst="rect">
                <a:avLst/>
              </a:prstGeom>
              <a:solidFill>
                <a:srgbClr val="FFFFFF"/>
              </a:solidFill>
              <a:ln w="3175" cap="flat">
                <a:solidFill>
                  <a:srgbClr val="000000"/>
                </a:solidFill>
                <a:prstDash val="solid"/>
                <a:bevel/>
              </a:ln>
              <a:effectLst/>
            </p:spPr>
            <p:txBody>
              <a:bodyPr wrap="square" lIns="42862" tIns="42862" rIns="42862" bIns="42862" numCol="1" anchor="t">
                <a:noAutofit/>
              </a:bodyPr>
              <a:lstStyle/>
              <a:p>
                <a:pPr algn="l" defTabSz="428625">
                  <a:defRPr sz="2200">
                    <a:solidFill>
                      <a:srgbClr val="000000"/>
                    </a:solidFill>
                    <a:latin typeface="Calibri"/>
                    <a:ea typeface="Calibri"/>
                    <a:cs typeface="Calibri"/>
                    <a:sym typeface="Calibri"/>
                  </a:defRPr>
                </a:pPr>
                <a:endParaRPr/>
              </a:p>
            </p:txBody>
          </p:sp>
          <p:sp>
            <p:nvSpPr>
              <p:cNvPr id="933" name="Line"/>
              <p:cNvSpPr/>
              <p:nvPr/>
            </p:nvSpPr>
            <p:spPr>
              <a:xfrm flipH="1" flipV="1">
                <a:off x="1145622" y="35429"/>
                <a:ext cx="834435" cy="450771"/>
              </a:xfrm>
              <a:prstGeom prst="line">
                <a:avLst/>
              </a:prstGeom>
              <a:noFill/>
              <a:ln w="3175" cap="flat">
                <a:solidFill>
                  <a:srgbClr val="000000"/>
                </a:solidFill>
                <a:prstDash val="solid"/>
                <a:bevel/>
              </a:ln>
              <a:effectLst/>
            </p:spPr>
            <p:txBody>
              <a:bodyPr wrap="square" lIns="42862" tIns="42862" rIns="42862" bIns="42862" numCol="1" anchor="t">
                <a:noAutofit/>
              </a:bodyPr>
              <a:lstStyle/>
              <a:p>
                <a:pPr algn="l" defTabSz="428625">
                  <a:defRPr sz="1100">
                    <a:solidFill>
                      <a:srgbClr val="000000"/>
                    </a:solidFill>
                    <a:latin typeface="Helvetica"/>
                    <a:ea typeface="Helvetica"/>
                    <a:cs typeface="Helvetica"/>
                    <a:sym typeface="Helvetica"/>
                  </a:defRPr>
                </a:pPr>
                <a:endParaRPr/>
              </a:p>
            </p:txBody>
          </p:sp>
          <p:sp>
            <p:nvSpPr>
              <p:cNvPr id="934" name="Line"/>
              <p:cNvSpPr/>
              <p:nvPr/>
            </p:nvSpPr>
            <p:spPr>
              <a:xfrm flipH="1" flipV="1">
                <a:off x="8156" y="35429"/>
                <a:ext cx="833904" cy="450771"/>
              </a:xfrm>
              <a:prstGeom prst="line">
                <a:avLst/>
              </a:prstGeom>
              <a:noFill/>
              <a:ln w="3175" cap="flat">
                <a:solidFill>
                  <a:srgbClr val="000000"/>
                </a:solidFill>
                <a:prstDash val="solid"/>
                <a:bevel/>
              </a:ln>
              <a:effectLst/>
            </p:spPr>
            <p:txBody>
              <a:bodyPr wrap="square" lIns="42862" tIns="42862" rIns="42862" bIns="42862" numCol="1" anchor="t">
                <a:noAutofit/>
              </a:bodyPr>
              <a:lstStyle/>
              <a:p>
                <a:pPr algn="l" defTabSz="428625">
                  <a:defRPr sz="1100">
                    <a:solidFill>
                      <a:srgbClr val="000000"/>
                    </a:solidFill>
                    <a:latin typeface="Helvetica"/>
                    <a:ea typeface="Helvetica"/>
                    <a:cs typeface="Helvetica"/>
                    <a:sym typeface="Helvetica"/>
                  </a:defRPr>
                </a:pPr>
                <a:endParaRPr/>
              </a:p>
            </p:txBody>
          </p:sp>
          <p:sp>
            <p:nvSpPr>
              <p:cNvPr id="935" name="Line"/>
              <p:cNvSpPr/>
              <p:nvPr/>
            </p:nvSpPr>
            <p:spPr>
              <a:xfrm flipH="1" flipV="1">
                <a:off x="8156" y="843484"/>
                <a:ext cx="833904" cy="450771"/>
              </a:xfrm>
              <a:prstGeom prst="line">
                <a:avLst/>
              </a:prstGeom>
              <a:noFill/>
              <a:ln w="3175" cap="flat">
                <a:solidFill>
                  <a:srgbClr val="000000"/>
                </a:solidFill>
                <a:prstDash val="solid"/>
                <a:bevel/>
              </a:ln>
              <a:effectLst/>
            </p:spPr>
            <p:txBody>
              <a:bodyPr wrap="square" lIns="42862" tIns="42862" rIns="42862" bIns="42862" numCol="1" anchor="t">
                <a:noAutofit/>
              </a:bodyPr>
              <a:lstStyle/>
              <a:p>
                <a:pPr algn="l" defTabSz="428625">
                  <a:defRPr sz="1100">
                    <a:solidFill>
                      <a:srgbClr val="000000"/>
                    </a:solidFill>
                    <a:latin typeface="Helvetica"/>
                    <a:ea typeface="Helvetica"/>
                    <a:cs typeface="Helvetica"/>
                    <a:sym typeface="Helvetica"/>
                  </a:defRPr>
                </a:pPr>
                <a:endParaRPr/>
              </a:p>
            </p:txBody>
          </p:sp>
          <p:sp>
            <p:nvSpPr>
              <p:cNvPr id="936" name="Line"/>
              <p:cNvSpPr/>
              <p:nvPr/>
            </p:nvSpPr>
            <p:spPr>
              <a:xfrm flipH="1">
                <a:off x="0" y="35429"/>
                <a:ext cx="1163977" cy="1"/>
              </a:xfrm>
              <a:prstGeom prst="line">
                <a:avLst/>
              </a:prstGeom>
              <a:noFill/>
              <a:ln w="3175" cap="flat">
                <a:solidFill>
                  <a:srgbClr val="000000"/>
                </a:solidFill>
                <a:prstDash val="solid"/>
                <a:bevel/>
              </a:ln>
              <a:effectLst/>
            </p:spPr>
            <p:txBody>
              <a:bodyPr wrap="square" lIns="42862" tIns="42862" rIns="42862" bIns="42862" numCol="1" anchor="t">
                <a:noAutofit/>
              </a:bodyPr>
              <a:lstStyle/>
              <a:p>
                <a:pPr algn="l" defTabSz="428625">
                  <a:defRPr sz="1100">
                    <a:solidFill>
                      <a:srgbClr val="000000"/>
                    </a:solidFill>
                    <a:latin typeface="Helvetica"/>
                    <a:ea typeface="Helvetica"/>
                    <a:cs typeface="Helvetica"/>
                    <a:sym typeface="Helvetica"/>
                  </a:defRPr>
                </a:pPr>
                <a:endParaRPr/>
              </a:p>
            </p:txBody>
          </p:sp>
          <p:sp>
            <p:nvSpPr>
              <p:cNvPr id="937" name="Line"/>
              <p:cNvSpPr/>
              <p:nvPr/>
            </p:nvSpPr>
            <p:spPr>
              <a:xfrm flipH="1">
                <a:off x="7869" y="26156"/>
                <a:ext cx="1" cy="832337"/>
              </a:xfrm>
              <a:prstGeom prst="line">
                <a:avLst/>
              </a:prstGeom>
              <a:noFill/>
              <a:ln w="3175" cap="flat">
                <a:solidFill>
                  <a:srgbClr val="000000"/>
                </a:solidFill>
                <a:prstDash val="solid"/>
                <a:bevel/>
              </a:ln>
              <a:effectLst/>
            </p:spPr>
            <p:txBody>
              <a:bodyPr wrap="square" lIns="42862" tIns="42862" rIns="42862" bIns="42862" numCol="1" anchor="t">
                <a:noAutofit/>
              </a:bodyPr>
              <a:lstStyle/>
              <a:p>
                <a:pPr algn="l" defTabSz="428625">
                  <a:defRPr sz="1100">
                    <a:solidFill>
                      <a:srgbClr val="000000"/>
                    </a:solidFill>
                    <a:latin typeface="Helvetica"/>
                    <a:ea typeface="Helvetica"/>
                    <a:cs typeface="Helvetica"/>
                    <a:sym typeface="Helvetica"/>
                  </a:defRPr>
                </a:pPr>
                <a:endParaRPr/>
              </a:p>
            </p:txBody>
          </p:sp>
          <p:sp>
            <p:nvSpPr>
              <p:cNvPr id="938" name="Oval"/>
              <p:cNvSpPr/>
              <p:nvPr/>
            </p:nvSpPr>
            <p:spPr>
              <a:xfrm>
                <a:off x="189525" y="703450"/>
                <a:ext cx="117763" cy="128390"/>
              </a:xfrm>
              <a:prstGeom prst="ellipse">
                <a:avLst/>
              </a:prstGeom>
              <a:solidFill>
                <a:srgbClr val="9A403E"/>
              </a:solidFill>
              <a:ln w="12700" cap="flat">
                <a:noFill/>
                <a:miter lim="400000"/>
              </a:ln>
              <a:effectLst/>
            </p:spPr>
            <p:txBody>
              <a:bodyPr wrap="square" lIns="42862" tIns="42862" rIns="42862" bIns="42862" numCol="1" anchor="t">
                <a:noAutofit/>
              </a:bodyPr>
              <a:lstStyle/>
              <a:p>
                <a:pPr algn="l" defTabSz="428625">
                  <a:defRPr sz="2200">
                    <a:solidFill>
                      <a:srgbClr val="FFFFFF"/>
                    </a:solidFill>
                    <a:latin typeface="Calibri"/>
                    <a:ea typeface="Calibri"/>
                    <a:cs typeface="Calibri"/>
                    <a:sym typeface="Calibri"/>
                  </a:defRPr>
                </a:pPr>
                <a:endParaRPr/>
              </a:p>
            </p:txBody>
          </p:sp>
          <p:sp>
            <p:nvSpPr>
              <p:cNvPr id="939" name="Oval"/>
              <p:cNvSpPr/>
              <p:nvPr/>
            </p:nvSpPr>
            <p:spPr>
              <a:xfrm>
                <a:off x="1287991" y="658521"/>
                <a:ext cx="117764" cy="128390"/>
              </a:xfrm>
              <a:prstGeom prst="ellipse">
                <a:avLst/>
              </a:prstGeom>
              <a:solidFill>
                <a:srgbClr val="9A403E"/>
              </a:solidFill>
              <a:ln w="12700" cap="flat">
                <a:noFill/>
                <a:miter lim="400000"/>
              </a:ln>
              <a:effectLst/>
            </p:spPr>
            <p:txBody>
              <a:bodyPr wrap="square" lIns="42862" tIns="42862" rIns="42862" bIns="42862" numCol="1" anchor="t">
                <a:noAutofit/>
              </a:bodyPr>
              <a:lstStyle/>
              <a:p>
                <a:pPr algn="l" defTabSz="428625">
                  <a:defRPr sz="2200">
                    <a:solidFill>
                      <a:srgbClr val="FFFFFF"/>
                    </a:solidFill>
                    <a:latin typeface="Calibri"/>
                    <a:ea typeface="Calibri"/>
                    <a:cs typeface="Calibri"/>
                    <a:sym typeface="Calibri"/>
                  </a:defRPr>
                </a:pPr>
                <a:endParaRPr/>
              </a:p>
            </p:txBody>
          </p:sp>
          <p:sp>
            <p:nvSpPr>
              <p:cNvPr id="940" name="Oval"/>
              <p:cNvSpPr/>
              <p:nvPr/>
            </p:nvSpPr>
            <p:spPr>
              <a:xfrm>
                <a:off x="594514" y="529259"/>
                <a:ext cx="117763" cy="128390"/>
              </a:xfrm>
              <a:prstGeom prst="ellipse">
                <a:avLst/>
              </a:prstGeom>
              <a:solidFill>
                <a:srgbClr val="9A403E"/>
              </a:solidFill>
              <a:ln w="12700" cap="flat">
                <a:noFill/>
                <a:miter lim="400000"/>
              </a:ln>
              <a:effectLst/>
            </p:spPr>
            <p:txBody>
              <a:bodyPr wrap="square" lIns="42862" tIns="42862" rIns="42862" bIns="42862" numCol="1" anchor="t">
                <a:noAutofit/>
              </a:bodyPr>
              <a:lstStyle/>
              <a:p>
                <a:pPr algn="l" defTabSz="428625">
                  <a:defRPr sz="2200">
                    <a:solidFill>
                      <a:srgbClr val="FFFFFF"/>
                    </a:solidFill>
                    <a:latin typeface="Calibri"/>
                    <a:ea typeface="Calibri"/>
                    <a:cs typeface="Calibri"/>
                    <a:sym typeface="Calibri"/>
                  </a:defRPr>
                </a:pPr>
                <a:endParaRPr/>
              </a:p>
            </p:txBody>
          </p:sp>
          <p:sp>
            <p:nvSpPr>
              <p:cNvPr id="941" name="Oval"/>
              <p:cNvSpPr/>
              <p:nvPr/>
            </p:nvSpPr>
            <p:spPr>
              <a:xfrm>
                <a:off x="1208379" y="248901"/>
                <a:ext cx="117763" cy="128390"/>
              </a:xfrm>
              <a:prstGeom prst="ellipse">
                <a:avLst/>
              </a:prstGeom>
              <a:solidFill>
                <a:srgbClr val="9A403E"/>
              </a:solidFill>
              <a:ln w="12700" cap="flat">
                <a:noFill/>
                <a:miter lim="400000"/>
              </a:ln>
              <a:effectLst/>
            </p:spPr>
            <p:txBody>
              <a:bodyPr wrap="square" lIns="42862" tIns="42862" rIns="42862" bIns="42862" numCol="1" anchor="t">
                <a:noAutofit/>
              </a:bodyPr>
              <a:lstStyle/>
              <a:p>
                <a:pPr algn="l" defTabSz="428625">
                  <a:defRPr sz="2200">
                    <a:solidFill>
                      <a:srgbClr val="FFFFFF"/>
                    </a:solidFill>
                    <a:latin typeface="Calibri"/>
                    <a:ea typeface="Calibri"/>
                    <a:cs typeface="Calibri"/>
                    <a:sym typeface="Calibri"/>
                  </a:defRPr>
                </a:pPr>
                <a:endParaRPr/>
              </a:p>
            </p:txBody>
          </p:sp>
          <p:sp>
            <p:nvSpPr>
              <p:cNvPr id="942" name="Oval"/>
              <p:cNvSpPr/>
              <p:nvPr/>
            </p:nvSpPr>
            <p:spPr>
              <a:xfrm>
                <a:off x="498345" y="151049"/>
                <a:ext cx="117763" cy="128390"/>
              </a:xfrm>
              <a:prstGeom prst="ellipse">
                <a:avLst/>
              </a:prstGeom>
              <a:solidFill>
                <a:srgbClr val="9A403E"/>
              </a:solidFill>
              <a:ln w="12700" cap="flat">
                <a:noFill/>
                <a:miter lim="400000"/>
              </a:ln>
              <a:effectLst/>
            </p:spPr>
            <p:txBody>
              <a:bodyPr wrap="square" lIns="42862" tIns="42862" rIns="42862" bIns="42862" numCol="1" anchor="t">
                <a:noAutofit/>
              </a:bodyPr>
              <a:lstStyle/>
              <a:p>
                <a:pPr algn="l" defTabSz="428625">
                  <a:defRPr sz="2200">
                    <a:solidFill>
                      <a:srgbClr val="FFFFFF"/>
                    </a:solidFill>
                    <a:latin typeface="Calibri"/>
                    <a:ea typeface="Calibri"/>
                    <a:cs typeface="Calibri"/>
                    <a:sym typeface="Calibri"/>
                  </a:defRPr>
                </a:pPr>
                <a:endParaRPr/>
              </a:p>
            </p:txBody>
          </p:sp>
          <p:sp>
            <p:nvSpPr>
              <p:cNvPr id="943" name="Oval"/>
              <p:cNvSpPr/>
              <p:nvPr/>
            </p:nvSpPr>
            <p:spPr>
              <a:xfrm>
                <a:off x="960924" y="55831"/>
                <a:ext cx="117763" cy="128390"/>
              </a:xfrm>
              <a:prstGeom prst="ellipse">
                <a:avLst/>
              </a:prstGeom>
              <a:solidFill>
                <a:srgbClr val="3F6797"/>
              </a:solidFill>
              <a:ln w="12700" cap="flat">
                <a:noFill/>
                <a:miter lim="400000"/>
              </a:ln>
              <a:effectLst/>
            </p:spPr>
            <p:txBody>
              <a:bodyPr wrap="square" lIns="42862" tIns="42862" rIns="42862" bIns="42862" numCol="1" anchor="t">
                <a:noAutofit/>
              </a:bodyPr>
              <a:lstStyle/>
              <a:p>
                <a:pPr algn="l" defTabSz="428625">
                  <a:defRPr sz="2200">
                    <a:solidFill>
                      <a:srgbClr val="FFFFFF"/>
                    </a:solidFill>
                    <a:latin typeface="Calibri"/>
                    <a:ea typeface="Calibri"/>
                    <a:cs typeface="Calibri"/>
                    <a:sym typeface="Calibri"/>
                  </a:defRPr>
                </a:pPr>
                <a:endParaRPr/>
              </a:p>
            </p:txBody>
          </p:sp>
          <p:sp>
            <p:nvSpPr>
              <p:cNvPr id="944" name="Oval"/>
              <p:cNvSpPr/>
              <p:nvPr/>
            </p:nvSpPr>
            <p:spPr>
              <a:xfrm>
                <a:off x="1089632" y="892280"/>
                <a:ext cx="117763" cy="128390"/>
              </a:xfrm>
              <a:prstGeom prst="ellipse">
                <a:avLst/>
              </a:prstGeom>
              <a:solidFill>
                <a:srgbClr val="3F6797"/>
              </a:solidFill>
              <a:ln w="12700" cap="flat">
                <a:noFill/>
                <a:miter lim="400000"/>
              </a:ln>
              <a:effectLst/>
            </p:spPr>
            <p:txBody>
              <a:bodyPr wrap="square" lIns="42862" tIns="42862" rIns="42862" bIns="42862" numCol="1" anchor="t">
                <a:noAutofit/>
              </a:bodyPr>
              <a:lstStyle/>
              <a:p>
                <a:pPr algn="l" defTabSz="428625">
                  <a:defRPr sz="2200">
                    <a:solidFill>
                      <a:srgbClr val="FFFFFF"/>
                    </a:solidFill>
                    <a:latin typeface="Calibri"/>
                    <a:ea typeface="Calibri"/>
                    <a:cs typeface="Calibri"/>
                    <a:sym typeface="Calibri"/>
                  </a:defRPr>
                </a:pPr>
                <a:endParaRPr/>
              </a:p>
            </p:txBody>
          </p:sp>
          <p:sp>
            <p:nvSpPr>
              <p:cNvPr id="945" name="Oval"/>
              <p:cNvSpPr/>
              <p:nvPr/>
            </p:nvSpPr>
            <p:spPr>
              <a:xfrm>
                <a:off x="1753997" y="1053193"/>
                <a:ext cx="117763" cy="128390"/>
              </a:xfrm>
              <a:prstGeom prst="ellipse">
                <a:avLst/>
              </a:prstGeom>
              <a:solidFill>
                <a:srgbClr val="3F6797"/>
              </a:solidFill>
              <a:ln w="12700" cap="flat">
                <a:noFill/>
                <a:miter lim="400000"/>
              </a:ln>
              <a:effectLst/>
            </p:spPr>
            <p:txBody>
              <a:bodyPr wrap="square" lIns="42862" tIns="42862" rIns="42862" bIns="42862" numCol="1" anchor="t">
                <a:noAutofit/>
              </a:bodyPr>
              <a:lstStyle/>
              <a:p>
                <a:pPr algn="l" defTabSz="428625">
                  <a:defRPr sz="2200">
                    <a:solidFill>
                      <a:srgbClr val="FFFFFF"/>
                    </a:solidFill>
                    <a:latin typeface="Calibri"/>
                    <a:ea typeface="Calibri"/>
                    <a:cs typeface="Calibri"/>
                    <a:sym typeface="Calibri"/>
                  </a:defRPr>
                </a:pPr>
                <a:endParaRPr/>
              </a:p>
            </p:txBody>
          </p:sp>
          <p:sp>
            <p:nvSpPr>
              <p:cNvPr id="946" name="Oval"/>
              <p:cNvSpPr/>
              <p:nvPr/>
            </p:nvSpPr>
            <p:spPr>
              <a:xfrm>
                <a:off x="878059" y="596586"/>
                <a:ext cx="117763" cy="128390"/>
              </a:xfrm>
              <a:prstGeom prst="ellipse">
                <a:avLst/>
              </a:prstGeom>
              <a:solidFill>
                <a:srgbClr val="3F6797"/>
              </a:solidFill>
              <a:ln w="12700" cap="flat">
                <a:noFill/>
                <a:miter lim="400000"/>
              </a:ln>
              <a:effectLst/>
            </p:spPr>
            <p:txBody>
              <a:bodyPr wrap="square" lIns="42862" tIns="42862" rIns="42862" bIns="42862" numCol="1" anchor="t">
                <a:noAutofit/>
              </a:bodyPr>
              <a:lstStyle/>
              <a:p>
                <a:pPr algn="l" defTabSz="428625">
                  <a:defRPr sz="2200">
                    <a:solidFill>
                      <a:srgbClr val="FFFFFF"/>
                    </a:solidFill>
                    <a:latin typeface="Calibri"/>
                    <a:ea typeface="Calibri"/>
                    <a:cs typeface="Calibri"/>
                    <a:sym typeface="Calibri"/>
                  </a:defRPr>
                </a:pPr>
                <a:endParaRPr/>
              </a:p>
            </p:txBody>
          </p:sp>
          <p:sp>
            <p:nvSpPr>
              <p:cNvPr id="947" name="Oval"/>
              <p:cNvSpPr/>
              <p:nvPr/>
            </p:nvSpPr>
            <p:spPr>
              <a:xfrm>
                <a:off x="853122" y="179821"/>
                <a:ext cx="117764" cy="128390"/>
              </a:xfrm>
              <a:prstGeom prst="ellipse">
                <a:avLst/>
              </a:prstGeom>
              <a:solidFill>
                <a:srgbClr val="3F6797"/>
              </a:solidFill>
              <a:ln w="12700" cap="flat">
                <a:noFill/>
                <a:miter lim="400000"/>
              </a:ln>
              <a:effectLst/>
            </p:spPr>
            <p:txBody>
              <a:bodyPr wrap="square" lIns="42862" tIns="42862" rIns="42862" bIns="42862" numCol="1" anchor="t">
                <a:noAutofit/>
              </a:bodyPr>
              <a:lstStyle/>
              <a:p>
                <a:pPr algn="l" defTabSz="428625">
                  <a:defRPr sz="2200">
                    <a:solidFill>
                      <a:srgbClr val="FFFFFF"/>
                    </a:solidFill>
                    <a:latin typeface="Calibri"/>
                    <a:ea typeface="Calibri"/>
                    <a:cs typeface="Calibri"/>
                    <a:sym typeface="Calibri"/>
                  </a:defRPr>
                </a:pPr>
                <a:endParaRPr/>
              </a:p>
            </p:txBody>
          </p:sp>
          <p:sp>
            <p:nvSpPr>
              <p:cNvPr id="948" name="Oval"/>
              <p:cNvSpPr/>
              <p:nvPr/>
            </p:nvSpPr>
            <p:spPr>
              <a:xfrm>
                <a:off x="154459" y="447961"/>
                <a:ext cx="117763" cy="128390"/>
              </a:xfrm>
              <a:prstGeom prst="ellipse">
                <a:avLst/>
              </a:prstGeom>
              <a:solidFill>
                <a:srgbClr val="3F6797"/>
              </a:solidFill>
              <a:ln w="12700" cap="flat">
                <a:noFill/>
                <a:miter lim="400000"/>
              </a:ln>
              <a:effectLst/>
            </p:spPr>
            <p:txBody>
              <a:bodyPr wrap="square" lIns="42862" tIns="42862" rIns="42862" bIns="42862" numCol="1" anchor="t">
                <a:noAutofit/>
              </a:bodyPr>
              <a:lstStyle/>
              <a:p>
                <a:pPr algn="l" defTabSz="428625">
                  <a:defRPr sz="2200">
                    <a:solidFill>
                      <a:srgbClr val="FFFFFF"/>
                    </a:solidFill>
                    <a:latin typeface="Calibri"/>
                    <a:ea typeface="Calibri"/>
                    <a:cs typeface="Calibri"/>
                    <a:sym typeface="Calibri"/>
                  </a:defRPr>
                </a:pPr>
                <a:endParaRPr/>
              </a:p>
            </p:txBody>
          </p:sp>
          <p:sp>
            <p:nvSpPr>
              <p:cNvPr id="949" name="Oval"/>
              <p:cNvSpPr/>
              <p:nvPr/>
            </p:nvSpPr>
            <p:spPr>
              <a:xfrm>
                <a:off x="645750" y="775055"/>
                <a:ext cx="117763" cy="128390"/>
              </a:xfrm>
              <a:prstGeom prst="ellipse">
                <a:avLst/>
              </a:prstGeom>
              <a:solidFill>
                <a:srgbClr val="3F6797"/>
              </a:solidFill>
              <a:ln w="12700" cap="flat">
                <a:noFill/>
                <a:miter lim="400000"/>
              </a:ln>
              <a:effectLst/>
            </p:spPr>
            <p:txBody>
              <a:bodyPr wrap="square" lIns="42862" tIns="42862" rIns="42862" bIns="42862" numCol="1" anchor="t">
                <a:noAutofit/>
              </a:bodyPr>
              <a:lstStyle/>
              <a:p>
                <a:pPr algn="l" defTabSz="428625">
                  <a:defRPr sz="2200">
                    <a:solidFill>
                      <a:srgbClr val="FFFFFF"/>
                    </a:solidFill>
                    <a:latin typeface="Calibri"/>
                    <a:ea typeface="Calibri"/>
                    <a:cs typeface="Calibri"/>
                    <a:sym typeface="Calibri"/>
                  </a:defRPr>
                </a:pPr>
                <a:endParaRPr/>
              </a:p>
            </p:txBody>
          </p:sp>
          <p:sp>
            <p:nvSpPr>
              <p:cNvPr id="950" name="Oval"/>
              <p:cNvSpPr/>
              <p:nvPr/>
            </p:nvSpPr>
            <p:spPr>
              <a:xfrm>
                <a:off x="1287991" y="1053193"/>
                <a:ext cx="117764" cy="128390"/>
              </a:xfrm>
              <a:prstGeom prst="ellipse">
                <a:avLst/>
              </a:prstGeom>
              <a:solidFill>
                <a:srgbClr val="3F6797"/>
              </a:solidFill>
              <a:ln w="12700" cap="flat">
                <a:noFill/>
                <a:miter lim="400000"/>
              </a:ln>
              <a:effectLst/>
            </p:spPr>
            <p:txBody>
              <a:bodyPr wrap="square" lIns="42862" tIns="42862" rIns="42862" bIns="42862" numCol="1" anchor="t">
                <a:noAutofit/>
              </a:bodyPr>
              <a:lstStyle/>
              <a:p>
                <a:pPr algn="l" defTabSz="428625">
                  <a:defRPr sz="2200">
                    <a:solidFill>
                      <a:srgbClr val="FFFFFF"/>
                    </a:solidFill>
                    <a:latin typeface="Calibri"/>
                    <a:ea typeface="Calibri"/>
                    <a:cs typeface="Calibri"/>
                    <a:sym typeface="Calibri"/>
                  </a:defRPr>
                </a:pPr>
                <a:endParaRPr/>
              </a:p>
            </p:txBody>
          </p:sp>
          <p:sp>
            <p:nvSpPr>
              <p:cNvPr id="951" name="Oval"/>
              <p:cNvSpPr/>
              <p:nvPr/>
            </p:nvSpPr>
            <p:spPr>
              <a:xfrm>
                <a:off x="1563224" y="855812"/>
                <a:ext cx="117763" cy="128390"/>
              </a:xfrm>
              <a:prstGeom prst="ellipse">
                <a:avLst/>
              </a:prstGeom>
              <a:solidFill>
                <a:srgbClr val="3F6797"/>
              </a:solidFill>
              <a:ln w="12700" cap="flat">
                <a:noFill/>
                <a:miter lim="400000"/>
              </a:ln>
              <a:effectLst/>
            </p:spPr>
            <p:txBody>
              <a:bodyPr wrap="square" lIns="42862" tIns="42862" rIns="42862" bIns="42862" numCol="1" anchor="t">
                <a:noAutofit/>
              </a:bodyPr>
              <a:lstStyle/>
              <a:p>
                <a:pPr algn="l" defTabSz="428625">
                  <a:defRPr sz="2200">
                    <a:solidFill>
                      <a:srgbClr val="FFFFFF"/>
                    </a:solidFill>
                    <a:latin typeface="Calibri"/>
                    <a:ea typeface="Calibri"/>
                    <a:cs typeface="Calibri"/>
                    <a:sym typeface="Calibri"/>
                  </a:defRPr>
                </a:pPr>
                <a:endParaRPr/>
              </a:p>
            </p:txBody>
          </p:sp>
          <p:sp>
            <p:nvSpPr>
              <p:cNvPr id="952" name="Oval"/>
              <p:cNvSpPr/>
              <p:nvPr/>
            </p:nvSpPr>
            <p:spPr>
              <a:xfrm>
                <a:off x="928755" y="1016269"/>
                <a:ext cx="117763" cy="128390"/>
              </a:xfrm>
              <a:prstGeom prst="ellipse">
                <a:avLst/>
              </a:prstGeom>
              <a:solidFill>
                <a:srgbClr val="9A403E"/>
              </a:solidFill>
              <a:ln w="12700" cap="flat">
                <a:noFill/>
                <a:miter lim="400000"/>
              </a:ln>
              <a:effectLst/>
            </p:spPr>
            <p:txBody>
              <a:bodyPr wrap="square" lIns="42862" tIns="42862" rIns="42862" bIns="42862" numCol="1" anchor="t">
                <a:noAutofit/>
              </a:bodyPr>
              <a:lstStyle/>
              <a:p>
                <a:pPr algn="l" defTabSz="428625">
                  <a:defRPr sz="2200">
                    <a:solidFill>
                      <a:srgbClr val="FFFFFF"/>
                    </a:solidFill>
                    <a:latin typeface="Calibri"/>
                    <a:ea typeface="Calibri"/>
                    <a:cs typeface="Calibri"/>
                    <a:sym typeface="Calibri"/>
                  </a:defRPr>
                </a:pPr>
                <a:endParaRPr/>
              </a:p>
            </p:txBody>
          </p:sp>
          <p:sp>
            <p:nvSpPr>
              <p:cNvPr id="953" name="Oval"/>
              <p:cNvSpPr/>
              <p:nvPr/>
            </p:nvSpPr>
            <p:spPr>
              <a:xfrm>
                <a:off x="1664267" y="651887"/>
                <a:ext cx="117764" cy="128390"/>
              </a:xfrm>
              <a:prstGeom prst="ellipse">
                <a:avLst/>
              </a:prstGeom>
              <a:solidFill>
                <a:srgbClr val="9A403E"/>
              </a:solidFill>
              <a:ln w="12700" cap="flat">
                <a:noFill/>
                <a:miter lim="400000"/>
              </a:ln>
              <a:effectLst/>
            </p:spPr>
            <p:txBody>
              <a:bodyPr wrap="square" lIns="42862" tIns="42862" rIns="42862" bIns="42862" numCol="1" anchor="t">
                <a:noAutofit/>
              </a:bodyPr>
              <a:lstStyle/>
              <a:p>
                <a:pPr algn="l" defTabSz="428625">
                  <a:defRPr sz="2200">
                    <a:solidFill>
                      <a:srgbClr val="FFFFFF"/>
                    </a:solidFill>
                    <a:latin typeface="Calibri"/>
                    <a:ea typeface="Calibri"/>
                    <a:cs typeface="Calibri"/>
                    <a:sym typeface="Calibri"/>
                  </a:defRPr>
                </a:pPr>
                <a:endParaRPr/>
              </a:p>
            </p:txBody>
          </p:sp>
          <p:sp>
            <p:nvSpPr>
              <p:cNvPr id="954" name="Oval"/>
              <p:cNvSpPr/>
              <p:nvPr/>
            </p:nvSpPr>
            <p:spPr>
              <a:xfrm>
                <a:off x="418457" y="803448"/>
                <a:ext cx="117763" cy="128390"/>
              </a:xfrm>
              <a:prstGeom prst="ellipse">
                <a:avLst/>
              </a:prstGeom>
              <a:solidFill>
                <a:srgbClr val="9A403E"/>
              </a:solidFill>
              <a:ln w="12700" cap="flat">
                <a:noFill/>
                <a:miter lim="400000"/>
              </a:ln>
              <a:effectLst/>
            </p:spPr>
            <p:txBody>
              <a:bodyPr wrap="square" lIns="42862" tIns="42862" rIns="42862" bIns="42862" numCol="1" anchor="t">
                <a:noAutofit/>
              </a:bodyPr>
              <a:lstStyle/>
              <a:p>
                <a:pPr algn="l" defTabSz="428625">
                  <a:defRPr sz="2200">
                    <a:solidFill>
                      <a:srgbClr val="FFFFFF"/>
                    </a:solidFill>
                    <a:latin typeface="Calibri"/>
                    <a:ea typeface="Calibri"/>
                    <a:cs typeface="Calibri"/>
                    <a:sym typeface="Calibri"/>
                  </a:defRPr>
                </a:pPr>
                <a:endParaRPr/>
              </a:p>
            </p:txBody>
          </p:sp>
          <p:sp>
            <p:nvSpPr>
              <p:cNvPr id="955" name="Oval"/>
              <p:cNvSpPr/>
              <p:nvPr/>
            </p:nvSpPr>
            <p:spPr>
              <a:xfrm>
                <a:off x="987636" y="316214"/>
                <a:ext cx="117763" cy="128390"/>
              </a:xfrm>
              <a:prstGeom prst="ellipse">
                <a:avLst/>
              </a:prstGeom>
              <a:solidFill>
                <a:srgbClr val="9A403E"/>
              </a:solidFill>
              <a:ln w="12700" cap="flat">
                <a:noFill/>
                <a:miter lim="400000"/>
              </a:ln>
              <a:effectLst/>
            </p:spPr>
            <p:txBody>
              <a:bodyPr wrap="square" lIns="42862" tIns="42862" rIns="42862" bIns="42862" numCol="1" anchor="t">
                <a:noAutofit/>
              </a:bodyPr>
              <a:lstStyle/>
              <a:p>
                <a:pPr algn="l" defTabSz="428625">
                  <a:defRPr sz="2200">
                    <a:solidFill>
                      <a:srgbClr val="FFFFFF"/>
                    </a:solidFill>
                    <a:latin typeface="Calibri"/>
                    <a:ea typeface="Calibri"/>
                    <a:cs typeface="Calibri"/>
                    <a:sym typeface="Calibri"/>
                  </a:defRPr>
                </a:pPr>
                <a:endParaRPr/>
              </a:p>
            </p:txBody>
          </p:sp>
          <p:sp>
            <p:nvSpPr>
              <p:cNvPr id="956" name="Oval"/>
              <p:cNvSpPr/>
              <p:nvPr/>
            </p:nvSpPr>
            <p:spPr>
              <a:xfrm>
                <a:off x="65934" y="202465"/>
                <a:ext cx="117764" cy="128390"/>
              </a:xfrm>
              <a:prstGeom prst="ellipse">
                <a:avLst/>
              </a:prstGeom>
              <a:solidFill>
                <a:srgbClr val="9A403E"/>
              </a:solidFill>
              <a:ln w="12700" cap="flat">
                <a:noFill/>
                <a:miter lim="400000"/>
              </a:ln>
              <a:effectLst/>
            </p:spPr>
            <p:txBody>
              <a:bodyPr wrap="square" lIns="42862" tIns="42862" rIns="42862" bIns="42862" numCol="1" anchor="t">
                <a:noAutofit/>
              </a:bodyPr>
              <a:lstStyle/>
              <a:p>
                <a:pPr algn="l" defTabSz="428625">
                  <a:defRPr sz="2200">
                    <a:solidFill>
                      <a:srgbClr val="FFFFFF"/>
                    </a:solidFill>
                    <a:latin typeface="Calibri"/>
                    <a:ea typeface="Calibri"/>
                    <a:cs typeface="Calibri"/>
                    <a:sym typeface="Calibri"/>
                  </a:defRPr>
                </a:pPr>
                <a:endParaRPr/>
              </a:p>
            </p:txBody>
          </p:sp>
          <p:sp>
            <p:nvSpPr>
              <p:cNvPr id="957" name="Oval"/>
              <p:cNvSpPr/>
              <p:nvPr/>
            </p:nvSpPr>
            <p:spPr>
              <a:xfrm>
                <a:off x="606171" y="1053975"/>
                <a:ext cx="117763" cy="128390"/>
              </a:xfrm>
              <a:prstGeom prst="ellipse">
                <a:avLst/>
              </a:prstGeom>
              <a:solidFill>
                <a:srgbClr val="3F6797"/>
              </a:solidFill>
              <a:ln w="12700" cap="flat">
                <a:noFill/>
                <a:miter lim="400000"/>
              </a:ln>
              <a:effectLst/>
            </p:spPr>
            <p:txBody>
              <a:bodyPr wrap="square" lIns="42862" tIns="42862" rIns="42862" bIns="42862" numCol="1" anchor="t">
                <a:noAutofit/>
              </a:bodyPr>
              <a:lstStyle/>
              <a:p>
                <a:pPr algn="l" defTabSz="428625">
                  <a:defRPr sz="2200">
                    <a:solidFill>
                      <a:srgbClr val="FFFFFF"/>
                    </a:solidFill>
                    <a:latin typeface="Calibri"/>
                    <a:ea typeface="Calibri"/>
                    <a:cs typeface="Calibri"/>
                    <a:sym typeface="Calibri"/>
                  </a:defRPr>
                </a:pPr>
                <a:endParaRPr/>
              </a:p>
            </p:txBody>
          </p:sp>
          <p:sp>
            <p:nvSpPr>
              <p:cNvPr id="958" name="Oval"/>
              <p:cNvSpPr/>
              <p:nvPr/>
            </p:nvSpPr>
            <p:spPr>
              <a:xfrm>
                <a:off x="1503958" y="316214"/>
                <a:ext cx="117764" cy="128390"/>
              </a:xfrm>
              <a:prstGeom prst="ellipse">
                <a:avLst/>
              </a:prstGeom>
              <a:solidFill>
                <a:srgbClr val="3F6797"/>
              </a:solidFill>
              <a:ln w="12700" cap="flat">
                <a:noFill/>
                <a:miter lim="400000"/>
              </a:ln>
              <a:effectLst/>
            </p:spPr>
            <p:txBody>
              <a:bodyPr wrap="square" lIns="42862" tIns="42862" rIns="42862" bIns="42862" numCol="1" anchor="t">
                <a:noAutofit/>
              </a:bodyPr>
              <a:lstStyle/>
              <a:p>
                <a:pPr algn="l" defTabSz="428625">
                  <a:defRPr sz="2200">
                    <a:solidFill>
                      <a:srgbClr val="FFFFFF"/>
                    </a:solidFill>
                    <a:latin typeface="Calibri"/>
                    <a:ea typeface="Calibri"/>
                    <a:cs typeface="Calibri"/>
                    <a:sym typeface="Calibri"/>
                  </a:defRPr>
                </a:pPr>
                <a:endParaRPr/>
              </a:p>
            </p:txBody>
          </p:sp>
          <p:sp>
            <p:nvSpPr>
              <p:cNvPr id="959" name="Oval"/>
              <p:cNvSpPr/>
              <p:nvPr/>
            </p:nvSpPr>
            <p:spPr>
              <a:xfrm>
                <a:off x="1379621" y="855857"/>
                <a:ext cx="117763" cy="128390"/>
              </a:xfrm>
              <a:prstGeom prst="ellipse">
                <a:avLst/>
              </a:prstGeom>
              <a:solidFill>
                <a:srgbClr val="3F6797"/>
              </a:solidFill>
              <a:ln w="12700" cap="flat">
                <a:noFill/>
                <a:miter lim="400000"/>
              </a:ln>
              <a:effectLst/>
            </p:spPr>
            <p:txBody>
              <a:bodyPr wrap="square" lIns="42862" tIns="42862" rIns="42862" bIns="42862" numCol="1" anchor="t">
                <a:noAutofit/>
              </a:bodyPr>
              <a:lstStyle/>
              <a:p>
                <a:pPr algn="l" defTabSz="428625">
                  <a:defRPr sz="2200">
                    <a:solidFill>
                      <a:srgbClr val="FFFFFF"/>
                    </a:solidFill>
                    <a:latin typeface="Calibri"/>
                    <a:ea typeface="Calibri"/>
                    <a:cs typeface="Calibri"/>
                    <a:sym typeface="Calibri"/>
                  </a:defRPr>
                </a:pPr>
                <a:endParaRPr/>
              </a:p>
            </p:txBody>
          </p:sp>
          <p:sp>
            <p:nvSpPr>
              <p:cNvPr id="960" name="Oval"/>
              <p:cNvSpPr/>
              <p:nvPr/>
            </p:nvSpPr>
            <p:spPr>
              <a:xfrm>
                <a:off x="1083026" y="576596"/>
                <a:ext cx="117763" cy="128390"/>
              </a:xfrm>
              <a:prstGeom prst="ellipse">
                <a:avLst/>
              </a:prstGeom>
              <a:solidFill>
                <a:srgbClr val="9A403E"/>
              </a:solidFill>
              <a:ln w="12700" cap="flat">
                <a:noFill/>
                <a:miter lim="400000"/>
              </a:ln>
              <a:effectLst/>
            </p:spPr>
            <p:txBody>
              <a:bodyPr wrap="square" lIns="42862" tIns="42862" rIns="42862" bIns="42862" numCol="1" anchor="t">
                <a:noAutofit/>
              </a:bodyPr>
              <a:lstStyle/>
              <a:p>
                <a:pPr algn="l" defTabSz="428625">
                  <a:defRPr sz="2200">
                    <a:solidFill>
                      <a:srgbClr val="FFFFFF"/>
                    </a:solidFill>
                    <a:latin typeface="Calibri"/>
                    <a:ea typeface="Calibri"/>
                    <a:cs typeface="Calibri"/>
                    <a:sym typeface="Calibri"/>
                  </a:defRPr>
                </a:pPr>
                <a:endParaRPr/>
              </a:p>
            </p:txBody>
          </p:sp>
          <p:cxnSp>
            <p:nvCxnSpPr>
              <p:cNvPr id="961" name="Connection Line"/>
              <p:cNvCxnSpPr>
                <a:stCxn id="942" idx="0"/>
                <a:endCxn id="943" idx="0"/>
              </p:cNvCxnSpPr>
              <p:nvPr/>
            </p:nvCxnSpPr>
            <p:spPr>
              <a:xfrm flipV="1">
                <a:off x="557226" y="120026"/>
                <a:ext cx="462580" cy="95218"/>
              </a:xfrm>
              <a:prstGeom prst="straightConnector1">
                <a:avLst/>
              </a:prstGeom>
              <a:ln w="3175" cap="flat">
                <a:solidFill>
                  <a:srgbClr val="535353"/>
                </a:solidFill>
                <a:prstDash val="solid"/>
                <a:bevel/>
              </a:ln>
              <a:effectLst/>
            </p:spPr>
          </p:cxnSp>
          <p:cxnSp>
            <p:nvCxnSpPr>
              <p:cNvPr id="962" name="Connection Line"/>
              <p:cNvCxnSpPr>
                <a:stCxn id="956" idx="0"/>
                <a:endCxn id="943" idx="0"/>
              </p:cNvCxnSpPr>
              <p:nvPr/>
            </p:nvCxnSpPr>
            <p:spPr>
              <a:xfrm flipV="1">
                <a:off x="124816" y="120026"/>
                <a:ext cx="894990" cy="146634"/>
              </a:xfrm>
              <a:prstGeom prst="straightConnector1">
                <a:avLst/>
              </a:prstGeom>
              <a:ln w="3175" cap="flat">
                <a:solidFill>
                  <a:srgbClr val="535353"/>
                </a:solidFill>
                <a:prstDash val="solid"/>
                <a:bevel/>
              </a:ln>
              <a:effectLst/>
            </p:spPr>
          </p:cxnSp>
          <p:cxnSp>
            <p:nvCxnSpPr>
              <p:cNvPr id="963" name="Connection Line"/>
              <p:cNvCxnSpPr>
                <a:stCxn id="948" idx="0"/>
                <a:endCxn id="942" idx="0"/>
              </p:cNvCxnSpPr>
              <p:nvPr/>
            </p:nvCxnSpPr>
            <p:spPr>
              <a:xfrm flipV="1">
                <a:off x="213340" y="215243"/>
                <a:ext cx="343887" cy="296914"/>
              </a:xfrm>
              <a:prstGeom prst="straightConnector1">
                <a:avLst/>
              </a:prstGeom>
              <a:ln w="3175" cap="flat">
                <a:solidFill>
                  <a:srgbClr val="535353"/>
                </a:solidFill>
                <a:prstDash val="solid"/>
                <a:bevel/>
              </a:ln>
              <a:effectLst/>
            </p:spPr>
          </p:cxnSp>
          <p:cxnSp>
            <p:nvCxnSpPr>
              <p:cNvPr id="964" name="Connection Line"/>
              <p:cNvCxnSpPr>
                <a:stCxn id="939" idx="0"/>
                <a:endCxn id="947" idx="0"/>
              </p:cNvCxnSpPr>
              <p:nvPr/>
            </p:nvCxnSpPr>
            <p:spPr>
              <a:xfrm flipH="1" flipV="1">
                <a:off x="912003" y="244016"/>
                <a:ext cx="434870" cy="478701"/>
              </a:xfrm>
              <a:prstGeom prst="straightConnector1">
                <a:avLst/>
              </a:prstGeom>
              <a:ln w="3175" cap="flat">
                <a:solidFill>
                  <a:srgbClr val="535353"/>
                </a:solidFill>
                <a:prstDash val="solid"/>
                <a:bevel/>
              </a:ln>
              <a:effectLst/>
            </p:spPr>
          </p:cxnSp>
          <p:cxnSp>
            <p:nvCxnSpPr>
              <p:cNvPr id="965" name="Connection Line"/>
              <p:cNvCxnSpPr>
                <a:stCxn id="949" idx="0"/>
                <a:endCxn id="947" idx="0"/>
              </p:cNvCxnSpPr>
              <p:nvPr/>
            </p:nvCxnSpPr>
            <p:spPr>
              <a:xfrm flipV="1">
                <a:off x="704631" y="244016"/>
                <a:ext cx="207373" cy="595235"/>
              </a:xfrm>
              <a:prstGeom prst="straightConnector1">
                <a:avLst/>
              </a:prstGeom>
              <a:ln w="3175" cap="flat">
                <a:solidFill>
                  <a:srgbClr val="535353"/>
                </a:solidFill>
                <a:prstDash val="solid"/>
                <a:bevel/>
              </a:ln>
              <a:effectLst/>
            </p:spPr>
          </p:cxnSp>
          <p:cxnSp>
            <p:nvCxnSpPr>
              <p:cNvPr id="966" name="Connection Line"/>
              <p:cNvCxnSpPr>
                <a:stCxn id="957" idx="0"/>
                <a:endCxn id="958" idx="0"/>
              </p:cNvCxnSpPr>
              <p:nvPr/>
            </p:nvCxnSpPr>
            <p:spPr>
              <a:xfrm flipV="1">
                <a:off x="665052" y="380408"/>
                <a:ext cx="897789" cy="737763"/>
              </a:xfrm>
              <a:prstGeom prst="straightConnector1">
                <a:avLst/>
              </a:prstGeom>
              <a:ln w="3175" cap="flat">
                <a:solidFill>
                  <a:srgbClr val="535353"/>
                </a:solidFill>
                <a:prstDash val="solid"/>
                <a:bevel/>
              </a:ln>
              <a:effectLst/>
            </p:spPr>
          </p:cxnSp>
          <p:cxnSp>
            <p:nvCxnSpPr>
              <p:cNvPr id="967" name="Connection Line"/>
              <p:cNvCxnSpPr>
                <a:stCxn id="952" idx="0"/>
                <a:endCxn id="951" idx="0"/>
              </p:cNvCxnSpPr>
              <p:nvPr/>
            </p:nvCxnSpPr>
            <p:spPr>
              <a:xfrm flipV="1">
                <a:off x="987636" y="920006"/>
                <a:ext cx="634470" cy="160458"/>
              </a:xfrm>
              <a:prstGeom prst="straightConnector1">
                <a:avLst/>
              </a:prstGeom>
              <a:ln w="3175" cap="flat">
                <a:solidFill>
                  <a:srgbClr val="535353"/>
                </a:solidFill>
                <a:prstDash val="solid"/>
                <a:bevel/>
              </a:ln>
              <a:effectLst/>
            </p:spPr>
          </p:cxnSp>
          <p:cxnSp>
            <p:nvCxnSpPr>
              <p:cNvPr id="968" name="Connection Line"/>
              <p:cNvCxnSpPr>
                <a:stCxn id="940" idx="0"/>
                <a:endCxn id="953" idx="0"/>
              </p:cNvCxnSpPr>
              <p:nvPr/>
            </p:nvCxnSpPr>
            <p:spPr>
              <a:xfrm>
                <a:off x="653395" y="593454"/>
                <a:ext cx="1069755" cy="122628"/>
              </a:xfrm>
              <a:prstGeom prst="straightConnector1">
                <a:avLst/>
              </a:prstGeom>
              <a:ln w="3175" cap="flat">
                <a:solidFill>
                  <a:srgbClr val="535353"/>
                </a:solidFill>
                <a:prstDash val="solid"/>
                <a:bevel/>
              </a:ln>
              <a:effectLst/>
            </p:spPr>
          </p:cxnSp>
          <p:cxnSp>
            <p:nvCxnSpPr>
              <p:cNvPr id="969" name="Connection Line"/>
              <p:cNvCxnSpPr>
                <a:stCxn id="944" idx="0"/>
                <a:endCxn id="953" idx="0"/>
              </p:cNvCxnSpPr>
              <p:nvPr/>
            </p:nvCxnSpPr>
            <p:spPr>
              <a:xfrm flipV="1">
                <a:off x="1148513" y="716081"/>
                <a:ext cx="574637" cy="240394"/>
              </a:xfrm>
              <a:prstGeom prst="straightConnector1">
                <a:avLst/>
              </a:prstGeom>
              <a:ln w="3175" cap="flat">
                <a:solidFill>
                  <a:srgbClr val="535353"/>
                </a:solidFill>
                <a:prstDash val="solid"/>
                <a:bevel/>
              </a:ln>
              <a:effectLst/>
            </p:spPr>
          </p:cxnSp>
          <p:cxnSp>
            <p:nvCxnSpPr>
              <p:cNvPr id="970" name="Connection Line"/>
              <p:cNvCxnSpPr>
                <a:stCxn id="938" idx="0"/>
                <a:endCxn id="957" idx="0"/>
              </p:cNvCxnSpPr>
              <p:nvPr/>
            </p:nvCxnSpPr>
            <p:spPr>
              <a:xfrm>
                <a:off x="248406" y="767644"/>
                <a:ext cx="416647" cy="350527"/>
              </a:xfrm>
              <a:prstGeom prst="straightConnector1">
                <a:avLst/>
              </a:prstGeom>
              <a:ln w="3175" cap="flat">
                <a:solidFill>
                  <a:srgbClr val="535353"/>
                </a:solidFill>
                <a:prstDash val="solid"/>
                <a:bevel/>
              </a:ln>
              <a:effectLst/>
            </p:spPr>
          </p:cxnSp>
          <p:cxnSp>
            <p:nvCxnSpPr>
              <p:cNvPr id="971" name="Connection Line"/>
              <p:cNvCxnSpPr>
                <a:stCxn id="958" idx="0"/>
                <a:endCxn id="950" idx="0"/>
              </p:cNvCxnSpPr>
              <p:nvPr/>
            </p:nvCxnSpPr>
            <p:spPr>
              <a:xfrm flipH="1">
                <a:off x="1346872" y="380408"/>
                <a:ext cx="215969" cy="736980"/>
              </a:xfrm>
              <a:prstGeom prst="straightConnector1">
                <a:avLst/>
              </a:prstGeom>
              <a:ln w="3175" cap="flat">
                <a:solidFill>
                  <a:srgbClr val="535353"/>
                </a:solidFill>
                <a:prstDash val="solid"/>
                <a:bevel/>
              </a:ln>
              <a:effectLst/>
            </p:spPr>
          </p:cxnSp>
          <p:cxnSp>
            <p:nvCxnSpPr>
              <p:cNvPr id="972" name="Connection Line"/>
              <p:cNvCxnSpPr>
                <a:stCxn id="954" idx="0"/>
                <a:endCxn id="941" idx="0"/>
              </p:cNvCxnSpPr>
              <p:nvPr/>
            </p:nvCxnSpPr>
            <p:spPr>
              <a:xfrm flipV="1">
                <a:off x="477338" y="313095"/>
                <a:ext cx="789923" cy="554548"/>
              </a:xfrm>
              <a:prstGeom prst="straightConnector1">
                <a:avLst/>
              </a:prstGeom>
              <a:ln w="3175" cap="flat">
                <a:solidFill>
                  <a:srgbClr val="535353"/>
                </a:solidFill>
                <a:prstDash val="solid"/>
                <a:bevel/>
              </a:ln>
              <a:effectLst/>
            </p:spPr>
          </p:cxnSp>
          <p:cxnSp>
            <p:nvCxnSpPr>
              <p:cNvPr id="973" name="Connection Line"/>
              <p:cNvCxnSpPr>
                <a:stCxn id="948" idx="0"/>
                <a:endCxn id="940" idx="0"/>
              </p:cNvCxnSpPr>
              <p:nvPr/>
            </p:nvCxnSpPr>
            <p:spPr>
              <a:xfrm>
                <a:off x="213340" y="512156"/>
                <a:ext cx="440056" cy="81299"/>
              </a:xfrm>
              <a:prstGeom prst="straightConnector1">
                <a:avLst/>
              </a:prstGeom>
              <a:ln w="3175" cap="flat">
                <a:solidFill>
                  <a:srgbClr val="535353"/>
                </a:solidFill>
                <a:prstDash val="solid"/>
                <a:bevel/>
              </a:ln>
              <a:effectLst/>
            </p:spPr>
          </p:cxnSp>
          <p:cxnSp>
            <p:nvCxnSpPr>
              <p:cNvPr id="974" name="Connection Line"/>
              <p:cNvCxnSpPr>
                <a:stCxn id="957" idx="0"/>
                <a:endCxn id="960" idx="0"/>
              </p:cNvCxnSpPr>
              <p:nvPr/>
            </p:nvCxnSpPr>
            <p:spPr>
              <a:xfrm flipV="1">
                <a:off x="665052" y="640791"/>
                <a:ext cx="476856" cy="477380"/>
              </a:xfrm>
              <a:prstGeom prst="straightConnector1">
                <a:avLst/>
              </a:prstGeom>
              <a:ln w="3175" cap="flat">
                <a:solidFill>
                  <a:srgbClr val="535353"/>
                </a:solidFill>
                <a:prstDash val="solid"/>
                <a:bevel/>
              </a:ln>
              <a:effectLst/>
            </p:spPr>
          </p:cxnSp>
          <p:cxnSp>
            <p:nvCxnSpPr>
              <p:cNvPr id="975" name="Connection Line"/>
              <p:cNvCxnSpPr>
                <a:stCxn id="959" idx="0"/>
                <a:endCxn id="946" idx="0"/>
              </p:cNvCxnSpPr>
              <p:nvPr/>
            </p:nvCxnSpPr>
            <p:spPr>
              <a:xfrm flipH="1" flipV="1">
                <a:off x="936940" y="660780"/>
                <a:ext cx="501563" cy="259273"/>
              </a:xfrm>
              <a:prstGeom prst="straightConnector1">
                <a:avLst/>
              </a:prstGeom>
              <a:ln w="3175" cap="flat">
                <a:solidFill>
                  <a:srgbClr val="535353"/>
                </a:solidFill>
                <a:prstDash val="solid"/>
                <a:bevel/>
              </a:ln>
              <a:effectLst/>
            </p:spPr>
          </p:cxnSp>
          <p:cxnSp>
            <p:nvCxnSpPr>
              <p:cNvPr id="976" name="Connection Line"/>
              <p:cNvCxnSpPr>
                <a:stCxn id="954" idx="0"/>
                <a:endCxn id="950" idx="0"/>
              </p:cNvCxnSpPr>
              <p:nvPr/>
            </p:nvCxnSpPr>
            <p:spPr>
              <a:xfrm>
                <a:off x="477338" y="867642"/>
                <a:ext cx="869535" cy="249746"/>
              </a:xfrm>
              <a:prstGeom prst="straightConnector1">
                <a:avLst/>
              </a:prstGeom>
              <a:ln w="3175" cap="flat">
                <a:solidFill>
                  <a:srgbClr val="535353"/>
                </a:solidFill>
                <a:prstDash val="solid"/>
                <a:bevel/>
              </a:ln>
              <a:effectLst/>
            </p:spPr>
          </p:cxnSp>
          <p:cxnSp>
            <p:nvCxnSpPr>
              <p:cNvPr id="977" name="Connection Line"/>
              <p:cNvCxnSpPr>
                <a:stCxn id="943" idx="0"/>
                <a:endCxn id="954" idx="0"/>
              </p:cNvCxnSpPr>
              <p:nvPr/>
            </p:nvCxnSpPr>
            <p:spPr>
              <a:xfrm flipH="1">
                <a:off x="477338" y="120026"/>
                <a:ext cx="542468" cy="747617"/>
              </a:xfrm>
              <a:prstGeom prst="straightConnector1">
                <a:avLst/>
              </a:prstGeom>
              <a:ln w="3175" cap="flat">
                <a:solidFill>
                  <a:srgbClr val="535353"/>
                </a:solidFill>
                <a:prstDash val="solid"/>
                <a:bevel/>
              </a:ln>
              <a:effectLst/>
            </p:spPr>
          </p:cxnSp>
          <p:cxnSp>
            <p:nvCxnSpPr>
              <p:cNvPr id="978" name="Connection Line"/>
              <p:cNvCxnSpPr>
                <a:stCxn id="943" idx="0"/>
                <a:endCxn id="945" idx="0"/>
              </p:cNvCxnSpPr>
              <p:nvPr/>
            </p:nvCxnSpPr>
            <p:spPr>
              <a:xfrm>
                <a:off x="1019805" y="120026"/>
                <a:ext cx="793074" cy="997362"/>
              </a:xfrm>
              <a:prstGeom prst="straightConnector1">
                <a:avLst/>
              </a:prstGeom>
              <a:ln w="3175" cap="flat">
                <a:solidFill>
                  <a:srgbClr val="535353"/>
                </a:solidFill>
                <a:prstDash val="solid"/>
                <a:bevel/>
              </a:ln>
              <a:effectLst/>
            </p:spPr>
          </p:cxnSp>
          <p:cxnSp>
            <p:nvCxnSpPr>
              <p:cNvPr id="979" name="Connection Line"/>
              <p:cNvCxnSpPr>
                <a:stCxn id="945" idx="0"/>
                <a:endCxn id="939" idx="0"/>
              </p:cNvCxnSpPr>
              <p:nvPr/>
            </p:nvCxnSpPr>
            <p:spPr>
              <a:xfrm flipH="1" flipV="1">
                <a:off x="1346872" y="722716"/>
                <a:ext cx="466007" cy="394672"/>
              </a:xfrm>
              <a:prstGeom prst="straightConnector1">
                <a:avLst/>
              </a:prstGeom>
              <a:ln w="3175" cap="flat">
                <a:solidFill>
                  <a:srgbClr val="535353"/>
                </a:solidFill>
                <a:prstDash val="solid"/>
                <a:bevel/>
              </a:ln>
              <a:effectLst/>
            </p:spPr>
          </p:cxnSp>
          <p:cxnSp>
            <p:nvCxnSpPr>
              <p:cNvPr id="980" name="Connection Line"/>
              <p:cNvCxnSpPr>
                <a:stCxn id="955" idx="0"/>
                <a:endCxn id="959" idx="0"/>
              </p:cNvCxnSpPr>
              <p:nvPr/>
            </p:nvCxnSpPr>
            <p:spPr>
              <a:xfrm>
                <a:off x="1046517" y="380408"/>
                <a:ext cx="391986" cy="539645"/>
              </a:xfrm>
              <a:prstGeom prst="straightConnector1">
                <a:avLst/>
              </a:prstGeom>
              <a:ln w="3175" cap="flat">
                <a:solidFill>
                  <a:srgbClr val="535353"/>
                </a:solidFill>
                <a:prstDash val="solid"/>
                <a:bevel/>
              </a:ln>
              <a:effectLst/>
            </p:spPr>
          </p:cxnSp>
          <p:cxnSp>
            <p:nvCxnSpPr>
              <p:cNvPr id="981" name="Connection Line"/>
              <p:cNvCxnSpPr>
                <a:stCxn id="941" idx="0"/>
                <a:endCxn id="960" idx="0"/>
              </p:cNvCxnSpPr>
              <p:nvPr/>
            </p:nvCxnSpPr>
            <p:spPr>
              <a:xfrm flipH="1">
                <a:off x="1141907" y="313095"/>
                <a:ext cx="125354" cy="327697"/>
              </a:xfrm>
              <a:prstGeom prst="straightConnector1">
                <a:avLst/>
              </a:prstGeom>
              <a:ln w="3175" cap="flat">
                <a:solidFill>
                  <a:srgbClr val="535353"/>
                </a:solidFill>
                <a:prstDash val="solid"/>
                <a:bevel/>
              </a:ln>
              <a:effectLst/>
            </p:spPr>
          </p:cxnSp>
          <p:cxnSp>
            <p:nvCxnSpPr>
              <p:cNvPr id="982" name="Connection Line"/>
              <p:cNvCxnSpPr>
                <a:stCxn id="950" idx="0"/>
                <a:endCxn id="953" idx="0"/>
              </p:cNvCxnSpPr>
              <p:nvPr/>
            </p:nvCxnSpPr>
            <p:spPr>
              <a:xfrm flipV="1">
                <a:off x="1346872" y="716081"/>
                <a:ext cx="376278" cy="401307"/>
              </a:xfrm>
              <a:prstGeom prst="straightConnector1">
                <a:avLst/>
              </a:prstGeom>
              <a:ln w="3175" cap="flat">
                <a:solidFill>
                  <a:srgbClr val="535353"/>
                </a:solidFill>
                <a:prstDash val="solid"/>
                <a:bevel/>
              </a:ln>
              <a:effectLst/>
            </p:spPr>
          </p:cxnSp>
          <p:cxnSp>
            <p:nvCxnSpPr>
              <p:cNvPr id="983" name="Connection Line"/>
              <p:cNvCxnSpPr>
                <a:stCxn id="956" idx="0"/>
                <a:endCxn id="952" idx="0"/>
              </p:cNvCxnSpPr>
              <p:nvPr/>
            </p:nvCxnSpPr>
            <p:spPr>
              <a:xfrm>
                <a:off x="124816" y="266659"/>
                <a:ext cx="862821" cy="813805"/>
              </a:xfrm>
              <a:prstGeom prst="straightConnector1">
                <a:avLst/>
              </a:prstGeom>
              <a:ln w="3175" cap="flat">
                <a:solidFill>
                  <a:srgbClr val="535353"/>
                </a:solidFill>
                <a:prstDash val="solid"/>
                <a:bevel/>
              </a:ln>
              <a:effectLst/>
            </p:spPr>
          </p:cxnSp>
          <p:cxnSp>
            <p:nvCxnSpPr>
              <p:cNvPr id="984" name="Connection Line"/>
              <p:cNvCxnSpPr>
                <a:stCxn id="949" idx="0"/>
                <a:endCxn id="944" idx="0"/>
              </p:cNvCxnSpPr>
              <p:nvPr/>
            </p:nvCxnSpPr>
            <p:spPr>
              <a:xfrm>
                <a:off x="704631" y="839250"/>
                <a:ext cx="443883" cy="117225"/>
              </a:xfrm>
              <a:prstGeom prst="straightConnector1">
                <a:avLst/>
              </a:prstGeom>
              <a:ln w="3175" cap="flat">
                <a:solidFill>
                  <a:srgbClr val="535353"/>
                </a:solidFill>
                <a:prstDash val="solid"/>
                <a:bevel/>
              </a:ln>
              <a:effectLst/>
            </p:spPr>
          </p:cxnSp>
          <p:cxnSp>
            <p:nvCxnSpPr>
              <p:cNvPr id="985" name="Connection Line"/>
              <p:cNvCxnSpPr>
                <a:stCxn id="952" idx="0"/>
                <a:endCxn id="951" idx="0"/>
              </p:cNvCxnSpPr>
              <p:nvPr/>
            </p:nvCxnSpPr>
            <p:spPr>
              <a:xfrm flipV="1">
                <a:off x="987636" y="920006"/>
                <a:ext cx="634470" cy="160458"/>
              </a:xfrm>
              <a:prstGeom prst="straightConnector1">
                <a:avLst/>
              </a:prstGeom>
              <a:ln w="3175" cap="flat">
                <a:solidFill>
                  <a:srgbClr val="535353"/>
                </a:solidFill>
                <a:prstDash val="solid"/>
                <a:bevel/>
              </a:ln>
              <a:effectLst/>
            </p:spPr>
          </p:cxnSp>
          <p:cxnSp>
            <p:nvCxnSpPr>
              <p:cNvPr id="986" name="Connection Line"/>
              <p:cNvCxnSpPr>
                <a:stCxn id="951" idx="0"/>
                <a:endCxn id="953" idx="0"/>
              </p:cNvCxnSpPr>
              <p:nvPr/>
            </p:nvCxnSpPr>
            <p:spPr>
              <a:xfrm flipV="1">
                <a:off x="1622105" y="716081"/>
                <a:ext cx="101045" cy="203926"/>
              </a:xfrm>
              <a:prstGeom prst="straightConnector1">
                <a:avLst/>
              </a:prstGeom>
              <a:ln w="3175" cap="flat">
                <a:solidFill>
                  <a:srgbClr val="535353"/>
                </a:solidFill>
                <a:prstDash val="solid"/>
                <a:bevel/>
              </a:ln>
              <a:effectLst/>
            </p:spPr>
          </p:cxnSp>
          <p:cxnSp>
            <p:nvCxnSpPr>
              <p:cNvPr id="987" name="Connection Line"/>
              <p:cNvCxnSpPr>
                <a:stCxn id="942" idx="0"/>
                <a:endCxn id="958" idx="0"/>
              </p:cNvCxnSpPr>
              <p:nvPr/>
            </p:nvCxnSpPr>
            <p:spPr>
              <a:xfrm>
                <a:off x="557226" y="215243"/>
                <a:ext cx="1005615" cy="165166"/>
              </a:xfrm>
              <a:prstGeom prst="straightConnector1">
                <a:avLst/>
              </a:prstGeom>
              <a:ln w="3175" cap="flat">
                <a:solidFill>
                  <a:srgbClr val="535353"/>
                </a:solidFill>
                <a:prstDash val="solid"/>
                <a:bevel/>
              </a:ln>
              <a:effectLst/>
            </p:spPr>
          </p:cxnSp>
          <p:cxnSp>
            <p:nvCxnSpPr>
              <p:cNvPr id="988" name="Connection Line"/>
              <p:cNvCxnSpPr>
                <a:stCxn id="946" idx="0"/>
                <a:endCxn id="955" idx="0"/>
              </p:cNvCxnSpPr>
              <p:nvPr/>
            </p:nvCxnSpPr>
            <p:spPr>
              <a:xfrm flipV="1">
                <a:off x="936940" y="380408"/>
                <a:ext cx="109578" cy="280373"/>
              </a:xfrm>
              <a:prstGeom prst="straightConnector1">
                <a:avLst/>
              </a:prstGeom>
              <a:ln w="3175" cap="flat">
                <a:solidFill>
                  <a:srgbClr val="535353"/>
                </a:solidFill>
                <a:prstDash val="solid"/>
                <a:bevel/>
              </a:ln>
              <a:effectLst/>
            </p:spPr>
          </p:cxnSp>
          <p:cxnSp>
            <p:nvCxnSpPr>
              <p:cNvPr id="989" name="Connection Line"/>
              <p:cNvCxnSpPr>
                <a:stCxn id="948" idx="0"/>
                <a:endCxn id="955" idx="0"/>
              </p:cNvCxnSpPr>
              <p:nvPr/>
            </p:nvCxnSpPr>
            <p:spPr>
              <a:xfrm flipV="1">
                <a:off x="213340" y="380408"/>
                <a:ext cx="833178" cy="131749"/>
              </a:xfrm>
              <a:prstGeom prst="straightConnector1">
                <a:avLst/>
              </a:prstGeom>
              <a:ln w="3175" cap="flat">
                <a:solidFill>
                  <a:srgbClr val="535353"/>
                </a:solidFill>
                <a:prstDash val="solid"/>
                <a:bevel/>
              </a:ln>
              <a:effectLst/>
            </p:spPr>
          </p:cxnSp>
          <p:cxnSp>
            <p:nvCxnSpPr>
              <p:cNvPr id="990" name="Connection Line"/>
              <p:cNvCxnSpPr>
                <a:stCxn id="956" idx="0"/>
                <a:endCxn id="949" idx="0"/>
              </p:cNvCxnSpPr>
              <p:nvPr/>
            </p:nvCxnSpPr>
            <p:spPr>
              <a:xfrm>
                <a:off x="124816" y="266659"/>
                <a:ext cx="579816" cy="572592"/>
              </a:xfrm>
              <a:prstGeom prst="straightConnector1">
                <a:avLst/>
              </a:prstGeom>
              <a:ln w="3175" cap="flat">
                <a:solidFill>
                  <a:srgbClr val="535353"/>
                </a:solidFill>
                <a:prstDash val="solid"/>
                <a:bevel/>
              </a:ln>
              <a:effectLst/>
            </p:spPr>
          </p:cxnSp>
          <p:cxnSp>
            <p:nvCxnSpPr>
              <p:cNvPr id="991" name="Connection Line"/>
              <p:cNvCxnSpPr>
                <a:stCxn id="939" idx="0"/>
                <a:endCxn id="945" idx="0"/>
              </p:cNvCxnSpPr>
              <p:nvPr/>
            </p:nvCxnSpPr>
            <p:spPr>
              <a:xfrm>
                <a:off x="1346872" y="722716"/>
                <a:ext cx="466007" cy="394672"/>
              </a:xfrm>
              <a:prstGeom prst="straightConnector1">
                <a:avLst/>
              </a:prstGeom>
              <a:ln w="3175" cap="flat">
                <a:solidFill>
                  <a:srgbClr val="535353"/>
                </a:solidFill>
                <a:prstDash val="solid"/>
                <a:bevel/>
              </a:ln>
              <a:effectLst/>
            </p:spPr>
          </p:cxnSp>
          <p:cxnSp>
            <p:nvCxnSpPr>
              <p:cNvPr id="992" name="Connection Line"/>
              <p:cNvCxnSpPr>
                <a:stCxn id="944" idx="0"/>
                <a:endCxn id="941" idx="0"/>
              </p:cNvCxnSpPr>
              <p:nvPr/>
            </p:nvCxnSpPr>
            <p:spPr>
              <a:xfrm flipV="1">
                <a:off x="1148513" y="313095"/>
                <a:ext cx="118748" cy="643380"/>
              </a:xfrm>
              <a:prstGeom prst="straightConnector1">
                <a:avLst/>
              </a:prstGeom>
              <a:ln w="3175" cap="flat">
                <a:solidFill>
                  <a:srgbClr val="535353"/>
                </a:solidFill>
                <a:prstDash val="solid"/>
                <a:bevel/>
              </a:ln>
              <a:effectLst/>
            </p:spPr>
          </p:cxnSp>
          <p:cxnSp>
            <p:nvCxnSpPr>
              <p:cNvPr id="993" name="Connection Line"/>
              <p:cNvCxnSpPr>
                <a:stCxn id="943" idx="0"/>
                <a:endCxn id="941" idx="0"/>
              </p:cNvCxnSpPr>
              <p:nvPr/>
            </p:nvCxnSpPr>
            <p:spPr>
              <a:xfrm>
                <a:off x="1019805" y="120026"/>
                <a:ext cx="247456" cy="193070"/>
              </a:xfrm>
              <a:prstGeom prst="straightConnector1">
                <a:avLst/>
              </a:prstGeom>
              <a:ln w="3175" cap="flat">
                <a:solidFill>
                  <a:srgbClr val="535353"/>
                </a:solidFill>
                <a:prstDash val="solid"/>
                <a:bevel/>
              </a:ln>
              <a:effectLst/>
            </p:spPr>
          </p:cxnSp>
          <p:cxnSp>
            <p:nvCxnSpPr>
              <p:cNvPr id="994" name="Connection Line"/>
              <p:cNvCxnSpPr>
                <a:stCxn id="957" idx="0"/>
                <a:endCxn id="952" idx="0"/>
              </p:cNvCxnSpPr>
              <p:nvPr/>
            </p:nvCxnSpPr>
            <p:spPr>
              <a:xfrm flipV="1">
                <a:off x="665052" y="1080463"/>
                <a:ext cx="322585" cy="37708"/>
              </a:xfrm>
              <a:prstGeom prst="straightConnector1">
                <a:avLst/>
              </a:prstGeom>
              <a:ln w="3175" cap="flat">
                <a:solidFill>
                  <a:srgbClr val="535353"/>
                </a:solidFill>
                <a:prstDash val="solid"/>
                <a:bevel/>
              </a:ln>
              <a:effectLst/>
            </p:spPr>
          </p:cxnSp>
          <p:cxnSp>
            <p:nvCxnSpPr>
              <p:cNvPr id="995" name="Connection Line"/>
              <p:cNvCxnSpPr>
                <a:stCxn id="952" idx="0"/>
                <a:endCxn id="959" idx="0"/>
              </p:cNvCxnSpPr>
              <p:nvPr/>
            </p:nvCxnSpPr>
            <p:spPr>
              <a:xfrm flipV="1">
                <a:off x="987636" y="920052"/>
                <a:ext cx="450867" cy="160412"/>
              </a:xfrm>
              <a:prstGeom prst="straightConnector1">
                <a:avLst/>
              </a:prstGeom>
              <a:ln w="3175" cap="flat">
                <a:solidFill>
                  <a:srgbClr val="535353"/>
                </a:solidFill>
                <a:prstDash val="solid"/>
                <a:bevel/>
              </a:ln>
              <a:effectLst/>
            </p:spPr>
          </p:cxnSp>
        </p:grpSp>
        <p:pic>
          <p:nvPicPr>
            <p:cNvPr id="997" name="spiking neurons.png" descr="spiking neurons.png"/>
            <p:cNvPicPr>
              <a:picLocks noChangeAspect="1"/>
            </p:cNvPicPr>
            <p:nvPr/>
          </p:nvPicPr>
          <p:blipFill>
            <a:blip r:embed="rId5"/>
            <a:srcRect r="61049"/>
            <a:stretch>
              <a:fillRect/>
            </a:stretch>
          </p:blipFill>
          <p:spPr>
            <a:xfrm>
              <a:off x="3289549" y="5009794"/>
              <a:ext cx="1566137" cy="884583"/>
            </a:xfrm>
            <a:prstGeom prst="rect">
              <a:avLst/>
            </a:prstGeom>
            <a:ln w="12700" cap="flat">
              <a:noFill/>
              <a:miter lim="400000"/>
            </a:ln>
            <a:effectLst/>
          </p:spPr>
        </p:pic>
        <p:sp>
          <p:nvSpPr>
            <p:cNvPr id="998" name="Line"/>
            <p:cNvSpPr/>
            <p:nvPr/>
          </p:nvSpPr>
          <p:spPr>
            <a:xfrm flipV="1">
              <a:off x="4870580" y="5374565"/>
              <a:ext cx="967642" cy="455837"/>
            </a:xfrm>
            <a:prstGeom prst="line">
              <a:avLst/>
            </a:prstGeom>
            <a:noFill/>
            <a:ln w="12700" cap="flat">
              <a:solidFill>
                <a:srgbClr val="000000"/>
              </a:solidFill>
              <a:prstDash val="solid"/>
              <a:round/>
            </a:ln>
            <a:effectLst>
              <a:outerShdw dir="5400000" rotWithShape="0">
                <a:srgbClr val="000000">
                  <a:alpha val="38000"/>
                </a:srgbClr>
              </a:outerShdw>
            </a:effectLst>
          </p:spPr>
          <p:txBody>
            <a:bodyPr wrap="square" lIns="42862" tIns="42862" rIns="42862" bIns="42862" numCol="1" anchor="t">
              <a:noAutofit/>
            </a:bodyPr>
            <a:lstStyle/>
            <a:p>
              <a:pPr algn="l" defTabSz="428625">
                <a:defRPr sz="1400">
                  <a:solidFill>
                    <a:srgbClr val="000000"/>
                  </a:solidFill>
                  <a:latin typeface="Trebuchet MS"/>
                  <a:ea typeface="Trebuchet MS"/>
                  <a:cs typeface="Trebuchet MS"/>
                  <a:sym typeface="Trebuchet MS"/>
                </a:defRPr>
              </a:pPr>
              <a:endParaRPr/>
            </a:p>
          </p:txBody>
        </p:sp>
        <p:sp>
          <p:nvSpPr>
            <p:cNvPr id="999" name="Line"/>
            <p:cNvSpPr/>
            <p:nvPr/>
          </p:nvSpPr>
          <p:spPr>
            <a:xfrm>
              <a:off x="4828699" y="5199856"/>
              <a:ext cx="967642" cy="1"/>
            </a:xfrm>
            <a:prstGeom prst="line">
              <a:avLst/>
            </a:prstGeom>
            <a:noFill/>
            <a:ln w="12700" cap="flat">
              <a:solidFill>
                <a:srgbClr val="000000"/>
              </a:solidFill>
              <a:prstDash val="solid"/>
              <a:round/>
            </a:ln>
            <a:effectLst>
              <a:outerShdw dir="5400000" rotWithShape="0">
                <a:srgbClr val="000000">
                  <a:alpha val="38000"/>
                </a:srgbClr>
              </a:outerShdw>
            </a:effectLst>
          </p:spPr>
          <p:txBody>
            <a:bodyPr wrap="square" lIns="42862" tIns="42862" rIns="42862" bIns="42862" numCol="1" anchor="t">
              <a:noAutofit/>
            </a:bodyPr>
            <a:lstStyle/>
            <a:p>
              <a:pPr algn="l" defTabSz="428625">
                <a:defRPr sz="1400">
                  <a:solidFill>
                    <a:srgbClr val="000000"/>
                  </a:solidFill>
                  <a:latin typeface="Trebuchet MS"/>
                  <a:ea typeface="Trebuchet MS"/>
                  <a:cs typeface="Trebuchet MS"/>
                  <a:sym typeface="Trebuchet MS"/>
                </a:defRPr>
              </a:pPr>
              <a:endParaRPr/>
            </a:p>
          </p:txBody>
        </p:sp>
        <p:sp>
          <p:nvSpPr>
            <p:cNvPr id="1000" name="spiking neurons"/>
            <p:cNvSpPr txBox="1"/>
            <p:nvPr/>
          </p:nvSpPr>
          <p:spPr>
            <a:xfrm>
              <a:off x="2952617" y="5656751"/>
              <a:ext cx="2173272" cy="117740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7625" tIns="47625" rIns="47625" bIns="47625" numCol="1" anchor="ctr">
              <a:noAutofit/>
            </a:bodyPr>
            <a:lstStyle>
              <a:lvl1pPr defTabSz="428625">
                <a:defRPr>
                  <a:solidFill>
                    <a:srgbClr val="000000"/>
                  </a:solidFill>
                  <a:latin typeface="Helvetica"/>
                  <a:ea typeface="Helvetica"/>
                  <a:cs typeface="Helvetica"/>
                  <a:sym typeface="Helvetica"/>
                </a:defRPr>
              </a:lvl1pPr>
            </a:lstStyle>
            <a:p>
              <a:r>
                <a:t>spiking neurons</a:t>
              </a:r>
            </a:p>
          </p:txBody>
        </p:sp>
        <p:pic>
          <p:nvPicPr>
            <p:cNvPr id="1001" name="Figure_05.pdf" descr="Figure_05.pdf"/>
            <p:cNvPicPr>
              <a:picLocks noChangeAspect="1"/>
            </p:cNvPicPr>
            <p:nvPr/>
          </p:nvPicPr>
          <p:blipFill>
            <a:blip r:embed="rId6"/>
            <a:srcRect t="51989"/>
            <a:stretch>
              <a:fillRect/>
            </a:stretch>
          </p:blipFill>
          <p:spPr>
            <a:xfrm>
              <a:off x="3742722" y="2238642"/>
              <a:ext cx="4106743" cy="1604863"/>
            </a:xfrm>
            <a:prstGeom prst="rect">
              <a:avLst/>
            </a:prstGeom>
            <a:ln w="12700" cap="flat">
              <a:noFill/>
              <a:miter lim="400000"/>
            </a:ln>
            <a:effectLst/>
          </p:spPr>
        </p:pic>
        <p:sp>
          <p:nvSpPr>
            <p:cNvPr id="1002" name="Simulated neural activity"/>
            <p:cNvSpPr txBox="1"/>
            <p:nvPr/>
          </p:nvSpPr>
          <p:spPr>
            <a:xfrm>
              <a:off x="12341324" y="6418068"/>
              <a:ext cx="5571135" cy="7544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2875" tIns="142875" rIns="142875" bIns="142875" numCol="1" anchor="ctr">
              <a:noAutofit/>
            </a:bodyPr>
            <a:lstStyle>
              <a:lvl1pPr defTabSz="1285875">
                <a:defRPr sz="2800">
                  <a:solidFill>
                    <a:srgbClr val="000000"/>
                  </a:solidFill>
                  <a:latin typeface="Helvetica"/>
                  <a:ea typeface="Helvetica"/>
                  <a:cs typeface="Helvetica"/>
                  <a:sym typeface="Helvetica"/>
                </a:defRPr>
              </a:lvl1pPr>
            </a:lstStyle>
            <a:p>
              <a:r>
                <a:t>Simulated neural activity</a:t>
              </a:r>
            </a:p>
          </p:txBody>
        </p:sp>
        <p:sp>
          <p:nvSpPr>
            <p:cNvPr id="1003" name="Line"/>
            <p:cNvSpPr/>
            <p:nvPr/>
          </p:nvSpPr>
          <p:spPr>
            <a:xfrm>
              <a:off x="13221826" y="5234744"/>
              <a:ext cx="567884" cy="567884"/>
            </a:xfrm>
            <a:prstGeom prst="line">
              <a:avLst/>
            </a:prstGeom>
            <a:noFill/>
            <a:ln w="25400" cap="flat">
              <a:solidFill>
                <a:srgbClr val="000000"/>
              </a:solidFill>
              <a:prstDash val="solid"/>
              <a:round/>
              <a:tailEnd type="triangle" w="med" len="med"/>
            </a:ln>
            <a:effectLst/>
          </p:spPr>
          <p:txBody>
            <a:bodyPr wrap="square" lIns="128587" tIns="128587" rIns="128587" bIns="128587" numCol="1" anchor="t">
              <a:noAutofit/>
            </a:bodyPr>
            <a:lstStyle/>
            <a:p>
              <a:pPr algn="l" defTabSz="1285875">
                <a:defRPr sz="5000">
                  <a:solidFill>
                    <a:srgbClr val="000000"/>
                  </a:solidFill>
                  <a:latin typeface="Trebuchet MS"/>
                  <a:ea typeface="Trebuchet MS"/>
                  <a:cs typeface="Trebuchet MS"/>
                  <a:sym typeface="Trebuchet MS"/>
                </a:defRPr>
              </a:pPr>
              <a:endParaRPr/>
            </a:p>
          </p:txBody>
        </p:sp>
        <p:pic>
          <p:nvPicPr>
            <p:cNvPr id="1004" name="time-series.png" descr="time-series.png"/>
            <p:cNvPicPr>
              <a:picLocks noChangeAspect="1"/>
            </p:cNvPicPr>
            <p:nvPr/>
          </p:nvPicPr>
          <p:blipFill>
            <a:blip r:embed="rId7"/>
            <a:stretch>
              <a:fillRect/>
            </a:stretch>
          </p:blipFill>
          <p:spPr>
            <a:xfrm>
              <a:off x="13849960" y="5516759"/>
              <a:ext cx="1985829" cy="1233424"/>
            </a:xfrm>
            <a:prstGeom prst="rect">
              <a:avLst/>
            </a:prstGeom>
            <a:ln w="12700" cap="flat">
              <a:noFill/>
              <a:miter lim="400000"/>
            </a:ln>
            <a:effectLst/>
          </p:spPr>
        </p:pic>
        <p:grpSp>
          <p:nvGrpSpPr>
            <p:cNvPr id="1007" name="Group"/>
            <p:cNvGrpSpPr/>
            <p:nvPr/>
          </p:nvGrpSpPr>
          <p:grpSpPr>
            <a:xfrm>
              <a:off x="2811851" y="3295817"/>
              <a:ext cx="726631" cy="1600369"/>
              <a:chOff x="0" y="0"/>
              <a:chExt cx="726630" cy="1600367"/>
            </a:xfrm>
          </p:grpSpPr>
          <p:sp>
            <p:nvSpPr>
              <p:cNvPr id="1005" name="Line"/>
              <p:cNvSpPr/>
              <p:nvPr/>
            </p:nvSpPr>
            <p:spPr>
              <a:xfrm>
                <a:off x="-1" y="873737"/>
                <a:ext cx="726632" cy="726631"/>
              </a:xfrm>
              <a:prstGeom prst="line">
                <a:avLst/>
              </a:prstGeom>
              <a:noFill/>
              <a:ln w="25400" cap="flat">
                <a:solidFill>
                  <a:srgbClr val="4F81BD"/>
                </a:solidFill>
                <a:prstDash val="solid"/>
                <a:round/>
                <a:tailEnd type="triangle" w="med" len="med"/>
              </a:ln>
              <a:effectLst/>
            </p:spPr>
            <p:txBody>
              <a:bodyPr wrap="square" lIns="85724" tIns="85724" rIns="85724" bIns="85724" numCol="1" anchor="t">
                <a:noAutofit/>
              </a:bodyPr>
              <a:lstStyle/>
              <a:p>
                <a:pPr algn="l" defTabSz="857250">
                  <a:defRPr sz="3200">
                    <a:solidFill>
                      <a:srgbClr val="000000"/>
                    </a:solidFill>
                    <a:latin typeface="Trebuchet MS"/>
                    <a:ea typeface="Trebuchet MS"/>
                    <a:cs typeface="Trebuchet MS"/>
                    <a:sym typeface="Trebuchet MS"/>
                  </a:defRPr>
                </a:pPr>
                <a:endParaRPr/>
              </a:p>
            </p:txBody>
          </p:sp>
          <p:sp>
            <p:nvSpPr>
              <p:cNvPr id="1006" name="Line"/>
              <p:cNvSpPr/>
              <p:nvPr/>
            </p:nvSpPr>
            <p:spPr>
              <a:xfrm flipH="1">
                <a:off x="2600" y="0"/>
                <a:ext cx="1" cy="877819"/>
              </a:xfrm>
              <a:prstGeom prst="line">
                <a:avLst/>
              </a:prstGeom>
              <a:noFill/>
              <a:ln w="25400" cap="flat">
                <a:solidFill>
                  <a:srgbClr val="4F81BD"/>
                </a:solidFill>
                <a:prstDash val="solid"/>
                <a:round/>
              </a:ln>
              <a:effectLst/>
            </p:spPr>
            <p:txBody>
              <a:bodyPr wrap="square" lIns="85724" tIns="85724" rIns="85724" bIns="85724" numCol="1" anchor="t">
                <a:noAutofit/>
              </a:bodyPr>
              <a:lstStyle/>
              <a:p>
                <a:pPr algn="l" defTabSz="857250">
                  <a:defRPr sz="3200">
                    <a:solidFill>
                      <a:srgbClr val="000000"/>
                    </a:solidFill>
                    <a:latin typeface="Trebuchet MS"/>
                    <a:ea typeface="Trebuchet MS"/>
                    <a:cs typeface="Trebuchet MS"/>
                    <a:sym typeface="Trebuchet MS"/>
                  </a:defRPr>
                </a:pPr>
                <a:endParaRPr/>
              </a:p>
            </p:txBody>
          </p:sp>
        </p:grpSp>
        <p:sp>
          <p:nvSpPr>
            <p:cNvPr id="1008" name="Line"/>
            <p:cNvSpPr/>
            <p:nvPr/>
          </p:nvSpPr>
          <p:spPr>
            <a:xfrm>
              <a:off x="7256470" y="2527758"/>
              <a:ext cx="1730842" cy="560952"/>
            </a:xfrm>
            <a:prstGeom prst="line">
              <a:avLst/>
            </a:prstGeom>
            <a:noFill/>
            <a:ln w="12700" cap="flat">
              <a:solidFill>
                <a:srgbClr val="000000"/>
              </a:solidFill>
              <a:prstDash val="solid"/>
              <a:round/>
            </a:ln>
            <a:effectLst>
              <a:outerShdw blurRad="63500" dir="5400000" rotWithShape="0">
                <a:srgbClr val="000000">
                  <a:alpha val="38000"/>
                </a:srgbClr>
              </a:outerShdw>
            </a:effectLst>
          </p:spPr>
          <p:txBody>
            <a:bodyPr wrap="square" lIns="85724" tIns="85724" rIns="85724" bIns="85724" numCol="1" anchor="t">
              <a:noAutofit/>
            </a:bodyPr>
            <a:lstStyle/>
            <a:p>
              <a:pPr algn="l" defTabSz="857250">
                <a:defRPr sz="3200">
                  <a:solidFill>
                    <a:srgbClr val="000000"/>
                  </a:solidFill>
                  <a:latin typeface="Trebuchet MS"/>
                  <a:ea typeface="Trebuchet MS"/>
                  <a:cs typeface="Trebuchet MS"/>
                  <a:sym typeface="Trebuchet MS"/>
                </a:defRPr>
              </a:pPr>
              <a:endParaRPr/>
            </a:p>
          </p:txBody>
        </p:sp>
        <p:sp>
          <p:nvSpPr>
            <p:cNvPr id="1009" name="Line"/>
            <p:cNvSpPr/>
            <p:nvPr/>
          </p:nvSpPr>
          <p:spPr>
            <a:xfrm>
              <a:off x="7663113" y="3358878"/>
              <a:ext cx="1302102" cy="1"/>
            </a:xfrm>
            <a:prstGeom prst="line">
              <a:avLst/>
            </a:prstGeom>
            <a:noFill/>
            <a:ln w="12700" cap="flat">
              <a:solidFill>
                <a:srgbClr val="000000"/>
              </a:solidFill>
              <a:prstDash val="solid"/>
              <a:round/>
            </a:ln>
            <a:effectLst>
              <a:outerShdw blurRad="63500" dir="5400000" rotWithShape="0">
                <a:srgbClr val="000000">
                  <a:alpha val="38000"/>
                </a:srgbClr>
              </a:outerShdw>
            </a:effectLst>
          </p:spPr>
          <p:txBody>
            <a:bodyPr wrap="square" lIns="85724" tIns="85724" rIns="85724" bIns="85724" numCol="1" anchor="t">
              <a:noAutofit/>
            </a:bodyPr>
            <a:lstStyle/>
            <a:p>
              <a:pPr algn="l" defTabSz="857250">
                <a:defRPr sz="3200">
                  <a:solidFill>
                    <a:srgbClr val="000000"/>
                  </a:solidFill>
                  <a:latin typeface="Trebuchet MS"/>
                  <a:ea typeface="Trebuchet MS"/>
                  <a:cs typeface="Trebuchet MS"/>
                  <a:sym typeface="Trebuchet MS"/>
                </a:defRPr>
              </a:pPr>
              <a:endParaRPr/>
            </a:p>
          </p:txBody>
        </p:sp>
        <p:sp>
          <p:nvSpPr>
            <p:cNvPr id="1010" name="Global dynamics"/>
            <p:cNvSpPr txBox="1"/>
            <p:nvPr/>
          </p:nvSpPr>
          <p:spPr>
            <a:xfrm>
              <a:off x="9527721" y="0"/>
              <a:ext cx="3241990" cy="6235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5250" tIns="95250" rIns="95250" bIns="95250" numCol="1" anchor="ctr">
              <a:noAutofit/>
            </a:bodyPr>
            <a:lstStyle>
              <a:lvl1pPr algn="l" defTabSz="857250">
                <a:defRPr sz="2800">
                  <a:solidFill>
                    <a:srgbClr val="3F6797"/>
                  </a:solidFill>
                  <a:latin typeface="Helvetica"/>
                  <a:ea typeface="Helvetica"/>
                  <a:cs typeface="Helvetica"/>
                  <a:sym typeface="Helvetica"/>
                </a:defRPr>
              </a:lvl1pPr>
            </a:lstStyle>
            <a:p>
              <a:r>
                <a:t>Global dynamics</a:t>
              </a:r>
            </a:p>
          </p:txBody>
        </p:sp>
        <p:sp>
          <p:nvSpPr>
            <p:cNvPr id="1011" name="Field…"/>
            <p:cNvSpPr txBox="1"/>
            <p:nvPr/>
          </p:nvSpPr>
          <p:spPr>
            <a:xfrm>
              <a:off x="0" y="2234572"/>
              <a:ext cx="1658686" cy="11351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5250" tIns="95250" rIns="95250" bIns="95250" numCol="1" anchor="ctr">
              <a:noAutofit/>
            </a:bodyPr>
            <a:lstStyle/>
            <a:p>
              <a:pPr defTabSz="857250">
                <a:defRPr>
                  <a:solidFill>
                    <a:srgbClr val="3F6797"/>
                  </a:solidFill>
                  <a:latin typeface="Helvetica"/>
                  <a:ea typeface="Helvetica"/>
                  <a:cs typeface="Helvetica"/>
                  <a:sym typeface="Helvetica"/>
                </a:defRPr>
              </a:pPr>
              <a:r>
                <a:t>Field</a:t>
              </a:r>
            </a:p>
            <a:p>
              <a:pPr defTabSz="857250">
                <a:defRPr>
                  <a:solidFill>
                    <a:srgbClr val="3F6797"/>
                  </a:solidFill>
                  <a:latin typeface="Helvetica"/>
                  <a:ea typeface="Helvetica"/>
                  <a:cs typeface="Helvetica"/>
                  <a:sym typeface="Helvetica"/>
                </a:defRPr>
              </a:pPr>
              <a:r>
                <a:t>Potential</a:t>
              </a:r>
            </a:p>
          </p:txBody>
        </p:sp>
      </p:grpSp>
      <p:sp>
        <p:nvSpPr>
          <p:cNvPr id="1013" name="Virtual Brain Modeling (connectome-based modelling):…"/>
          <p:cNvSpPr txBox="1"/>
          <p:nvPr/>
        </p:nvSpPr>
        <p:spPr>
          <a:xfrm>
            <a:off x="235390" y="133826"/>
            <a:ext cx="14457760" cy="1062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lgn="l" defTabSz="642937">
              <a:defRPr sz="3600" b="1">
                <a:solidFill>
                  <a:srgbClr val="C00000"/>
                </a:solidFill>
                <a:latin typeface="Times New Roman"/>
                <a:ea typeface="Times New Roman"/>
                <a:cs typeface="Times New Roman"/>
                <a:sym typeface="Times New Roman"/>
              </a:defRPr>
            </a:pPr>
            <a:r>
              <a:rPr dirty="0"/>
              <a:t>Virtual Brain Modeling (connectome-based modelling):</a:t>
            </a:r>
          </a:p>
          <a:p>
            <a:pPr algn="l" defTabSz="642937">
              <a:defRPr sz="3200" b="1">
                <a:solidFill>
                  <a:schemeClr val="accent5">
                    <a:hueOff val="-82419"/>
                    <a:satOff val="-9513"/>
                    <a:lumOff val="-16343"/>
                  </a:schemeClr>
                </a:solidFill>
                <a:latin typeface="Times New Roman"/>
                <a:ea typeface="Times New Roman"/>
                <a:cs typeface="Times New Roman"/>
                <a:sym typeface="Times New Roman"/>
              </a:defRPr>
            </a:pPr>
            <a:r>
              <a:rPr dirty="0"/>
              <a:t> combines anatomical data with mathematical modelling of neural activity (NMM) </a:t>
            </a:r>
          </a:p>
        </p:txBody>
      </p:sp>
      <p:sp>
        <p:nvSpPr>
          <p:cNvPr id="1014" name="The network effects?…"/>
          <p:cNvSpPr txBox="1"/>
          <p:nvPr/>
        </p:nvSpPr>
        <p:spPr>
          <a:xfrm>
            <a:off x="195204" y="12390580"/>
            <a:ext cx="7838999" cy="9552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defRPr sz="2800"/>
            </a:pPr>
            <a:r>
              <a:t>The network effects? </a:t>
            </a:r>
            <a:endParaRPr>
              <a:solidFill>
                <a:srgbClr val="000000"/>
              </a:solidFill>
              <a:latin typeface="Times Roman"/>
              <a:ea typeface="Times Roman"/>
              <a:cs typeface="Times Roman"/>
              <a:sym typeface="Times Roman"/>
            </a:endParaRPr>
          </a:p>
          <a:p>
            <a:pPr defTabSz="457200">
              <a:defRPr sz="2800"/>
            </a:pPr>
            <a:r>
              <a:t>(global scaling factor on personalised connector)</a:t>
            </a:r>
          </a:p>
        </p:txBody>
      </p:sp>
      <p:sp>
        <p:nvSpPr>
          <p:cNvPr id="1015" name="Brain region’s parameter(s)?…"/>
          <p:cNvSpPr txBox="1"/>
          <p:nvPr/>
        </p:nvSpPr>
        <p:spPr>
          <a:xfrm>
            <a:off x="453966" y="9939759"/>
            <a:ext cx="6390997" cy="9552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defRPr sz="2800"/>
            </a:pPr>
            <a:r>
              <a:t>Brain region’s parameter(s)?</a:t>
            </a:r>
          </a:p>
          <a:p>
            <a:pPr defTabSz="457200">
              <a:defRPr sz="2800"/>
            </a:pPr>
            <a:r>
              <a:t>(A bifurcation parameter at each region)</a:t>
            </a:r>
          </a:p>
        </p:txBody>
      </p:sp>
      <p:pic>
        <p:nvPicPr>
          <p:cNvPr id="1016" name="Image" descr="Image"/>
          <p:cNvPicPr>
            <a:picLocks noChangeAspect="1"/>
          </p:cNvPicPr>
          <p:nvPr/>
        </p:nvPicPr>
        <p:blipFill>
          <a:blip r:embed="rId8"/>
          <a:stretch>
            <a:fillRect/>
          </a:stretch>
        </p:blipFill>
        <p:spPr>
          <a:xfrm>
            <a:off x="18297788" y="2130302"/>
            <a:ext cx="5481983" cy="6970468"/>
          </a:xfrm>
          <a:prstGeom prst="rect">
            <a:avLst/>
          </a:prstGeom>
          <a:ln w="12700">
            <a:miter lim="400000"/>
          </a:ln>
        </p:spPr>
      </p:pic>
      <p:pic>
        <p:nvPicPr>
          <p:cNvPr id="1017" name="tvb_logo.png" descr="tvb_logo.png"/>
          <p:cNvPicPr>
            <a:picLocks noChangeAspect="1"/>
          </p:cNvPicPr>
          <p:nvPr/>
        </p:nvPicPr>
        <p:blipFill>
          <a:blip r:embed="rId9"/>
          <a:stretch>
            <a:fillRect/>
          </a:stretch>
        </p:blipFill>
        <p:spPr>
          <a:xfrm>
            <a:off x="21763924" y="-153414"/>
            <a:ext cx="2340918" cy="2340918"/>
          </a:xfrm>
          <a:prstGeom prst="rect">
            <a:avLst/>
          </a:prstGeom>
          <a:ln w="12700">
            <a:miter lim="400000"/>
          </a:ln>
        </p:spPr>
      </p:pic>
      <p:sp>
        <p:nvSpPr>
          <p:cNvPr id="1018" name="Epileptor model (epilepsy, SEEG)…"/>
          <p:cNvSpPr txBox="1"/>
          <p:nvPr/>
        </p:nvSpPr>
        <p:spPr>
          <a:xfrm>
            <a:off x="18147270" y="9939759"/>
            <a:ext cx="6220890" cy="1934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buClr>
                <a:srgbClr val="000000"/>
              </a:buClr>
              <a:defRPr sz="2433">
                <a:solidFill>
                  <a:srgbClr val="000000"/>
                </a:solidFill>
              </a:defRPr>
            </a:pPr>
            <a:r>
              <a:t>Epileptor model (epilepsy, SEEG)</a:t>
            </a:r>
            <a:endParaRPr>
              <a:latin typeface="Times Roman"/>
              <a:ea typeface="Times Roman"/>
              <a:cs typeface="Times Roman"/>
              <a:sym typeface="Times Roman"/>
            </a:endParaRPr>
          </a:p>
          <a:p>
            <a:pPr algn="l" defTabSz="457200">
              <a:buClr>
                <a:srgbClr val="000000"/>
              </a:buClr>
              <a:defRPr sz="2433">
                <a:solidFill>
                  <a:srgbClr val="000000"/>
                </a:solidFill>
              </a:defRPr>
            </a:pPr>
            <a:r>
              <a:t>Montbrio model (resting-state, fMRI)</a:t>
            </a:r>
            <a:endParaRPr>
              <a:latin typeface="Times Roman"/>
              <a:ea typeface="Times Roman"/>
              <a:cs typeface="Times Roman"/>
              <a:sym typeface="Times Roman"/>
            </a:endParaRPr>
          </a:p>
          <a:p>
            <a:pPr algn="l" defTabSz="457200">
              <a:buClr>
                <a:srgbClr val="000000"/>
              </a:buClr>
              <a:defRPr sz="2433">
                <a:solidFill>
                  <a:srgbClr val="000000"/>
                </a:solidFill>
              </a:defRPr>
            </a:pPr>
            <a:r>
              <a:t>Generic Hopf  (coupled oscillators, MEG)</a:t>
            </a:r>
            <a:endParaRPr>
              <a:latin typeface="Times Roman"/>
              <a:ea typeface="Times Roman"/>
              <a:cs typeface="Times Roman"/>
              <a:sym typeface="Times Roman"/>
            </a:endParaRPr>
          </a:p>
          <a:p>
            <a:pPr algn="l" defTabSz="457200">
              <a:buClr>
                <a:srgbClr val="000000"/>
              </a:buClr>
              <a:defRPr sz="2433">
                <a:solidFill>
                  <a:srgbClr val="000000"/>
                </a:solidFill>
              </a:defRPr>
            </a:pPr>
            <a:r>
              <a:t>Jansen-Rit model (altered brain states, EEG)</a:t>
            </a:r>
            <a:endParaRPr>
              <a:latin typeface="Times Roman"/>
              <a:ea typeface="Times Roman"/>
              <a:cs typeface="Times Roman"/>
              <a:sym typeface="Times Roman"/>
            </a:endParaRPr>
          </a:p>
          <a:p>
            <a:pPr algn="l" defTabSz="457200">
              <a:buClr>
                <a:srgbClr val="000000"/>
              </a:buClr>
              <a:defRPr sz="2433">
                <a:solidFill>
                  <a:srgbClr val="000000"/>
                </a:solidFill>
              </a:defRPr>
            </a:pPr>
            <a:r>
              <a:t>Neural fields (realistic EEG/SEEG)</a:t>
            </a:r>
          </a:p>
        </p:txBody>
      </p:sp>
      <p:pic>
        <p:nvPicPr>
          <p:cNvPr id="1019" name="Image" descr="Image"/>
          <p:cNvPicPr>
            <a:picLocks noChangeAspect="1"/>
          </p:cNvPicPr>
          <p:nvPr/>
        </p:nvPicPr>
        <p:blipFill>
          <a:blip r:embed="rId10"/>
          <a:srcRect r="35673"/>
          <a:stretch>
            <a:fillRect/>
          </a:stretch>
        </p:blipFill>
        <p:spPr>
          <a:xfrm>
            <a:off x="7475806" y="9441954"/>
            <a:ext cx="3644170" cy="1325180"/>
          </a:xfrm>
          <a:prstGeom prst="rect">
            <a:avLst/>
          </a:prstGeom>
          <a:ln w="12700">
            <a:miter lim="400000"/>
          </a:ln>
        </p:spPr>
      </p:pic>
      <p:pic>
        <p:nvPicPr>
          <p:cNvPr id="1020" name="Image" descr="Image"/>
          <p:cNvPicPr>
            <a:picLocks noChangeAspect="1"/>
          </p:cNvPicPr>
          <p:nvPr/>
        </p:nvPicPr>
        <p:blipFill>
          <a:blip r:embed="rId11"/>
          <a:stretch>
            <a:fillRect/>
          </a:stretch>
        </p:blipFill>
        <p:spPr>
          <a:xfrm>
            <a:off x="7476931" y="10552633"/>
            <a:ext cx="3641857" cy="1466859"/>
          </a:xfrm>
          <a:prstGeom prst="rect">
            <a:avLst/>
          </a:prstGeom>
          <a:ln w="12700">
            <a:miter lim="400000"/>
          </a:ln>
        </p:spPr>
      </p:pic>
      <p:sp>
        <p:nvSpPr>
          <p:cNvPr id="1021" name="Bullmore, Sporns, Nature Rev Neuroscience 2009…"/>
          <p:cNvSpPr txBox="1"/>
          <p:nvPr/>
        </p:nvSpPr>
        <p:spPr>
          <a:xfrm>
            <a:off x="18153284" y="12093502"/>
            <a:ext cx="6208862" cy="154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lgn="l" defTabSz="457200">
              <a:defRPr>
                <a:latin typeface="Times Roman"/>
                <a:ea typeface="Times Roman"/>
                <a:cs typeface="Times Roman"/>
                <a:sym typeface="Times Roman"/>
              </a:defRPr>
            </a:pPr>
            <a:r>
              <a:t>Bullmore, Sporns, Nature Rev Neuroscience 2009</a:t>
            </a:r>
          </a:p>
          <a:p>
            <a:pPr algn="l" defTabSz="457200">
              <a:defRPr>
                <a:latin typeface="Times Roman"/>
                <a:ea typeface="Times Roman"/>
                <a:cs typeface="Times Roman"/>
                <a:sym typeface="Times Roman"/>
              </a:defRPr>
            </a:pPr>
            <a:r>
              <a:t>Bassett, Sporns, Nature Neuroscience 2017</a:t>
            </a:r>
          </a:p>
          <a:p>
            <a:pPr algn="l" defTabSz="457200">
              <a:defRPr>
                <a:latin typeface="Times Roman"/>
                <a:ea typeface="Times Roman"/>
                <a:cs typeface="Times Roman"/>
                <a:sym typeface="Times Roman"/>
              </a:defRPr>
            </a:pPr>
            <a:r>
              <a:t>Deco et al., PLOS CB 2008</a:t>
            </a:r>
          </a:p>
          <a:p>
            <a:pPr algn="l" defTabSz="457200">
              <a:defRPr>
                <a:latin typeface="Times Roman"/>
                <a:ea typeface="Times Roman"/>
                <a:cs typeface="Times Roman"/>
                <a:sym typeface="Times Roman"/>
              </a:defRPr>
            </a:pPr>
            <a:r>
              <a:t>Sanz-Leon et al., NeuroImage2015 …</a:t>
            </a:r>
          </a:p>
        </p:txBody>
      </p:sp>
      <p:sp>
        <p:nvSpPr>
          <p:cNvPr id="1022" name="See the virtual brain platform:…"/>
          <p:cNvSpPr txBox="1"/>
          <p:nvPr/>
        </p:nvSpPr>
        <p:spPr>
          <a:xfrm>
            <a:off x="9795319" y="12385146"/>
            <a:ext cx="5655158" cy="1080412"/>
          </a:xfrm>
          <a:prstGeom prst="rect">
            <a:avLst/>
          </a:prstGeom>
          <a:solidFill>
            <a:srgbClr val="ED220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825500">
              <a:defRPr sz="3200">
                <a:solidFill>
                  <a:srgbClr val="FFFFFF"/>
                </a:solidFill>
                <a:latin typeface="Helvetica Neue Medium"/>
                <a:ea typeface="Helvetica Neue Medium"/>
                <a:cs typeface="Helvetica Neue Medium"/>
                <a:sym typeface="Helvetica Neue Medium"/>
              </a:defRPr>
            </a:pPr>
            <a:r>
              <a:rPr dirty="0"/>
              <a:t>See the virtual brain platform:</a:t>
            </a:r>
          </a:p>
          <a:p>
            <a:pPr defTabSz="825500">
              <a:defRPr sz="3200">
                <a:solidFill>
                  <a:srgbClr val="FFFFFF"/>
                </a:solidFill>
                <a:latin typeface="Helvetica Neue Medium"/>
                <a:ea typeface="Helvetica Neue Medium"/>
                <a:cs typeface="Helvetica Neue Medium"/>
                <a:sym typeface="Helvetica Neue Medium"/>
              </a:defRPr>
            </a:pPr>
            <a:r>
              <a:rPr u="sng" dirty="0">
                <a:hlinkClick r:id="rId12"/>
              </a:rPr>
              <a:t>www.thevirtualbrain.org</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Image" descr="Image"/>
          <p:cNvPicPr>
            <a:picLocks noChangeAspect="1"/>
          </p:cNvPicPr>
          <p:nvPr/>
        </p:nvPicPr>
        <p:blipFill>
          <a:blip r:embed="rId2"/>
          <a:stretch>
            <a:fillRect/>
          </a:stretch>
        </p:blipFill>
        <p:spPr>
          <a:xfrm>
            <a:off x="13502639" y="16691072"/>
            <a:ext cx="2946401" cy="457201"/>
          </a:xfrm>
          <a:prstGeom prst="rect">
            <a:avLst/>
          </a:prstGeom>
          <a:ln w="12700">
            <a:miter lim="400000"/>
          </a:ln>
        </p:spPr>
      </p:pic>
      <p:sp>
        <p:nvSpPr>
          <p:cNvPr id="1026" name="SBI (using SNPE, MAF) took :…"/>
          <p:cNvSpPr txBox="1"/>
          <p:nvPr/>
        </p:nvSpPr>
        <p:spPr>
          <a:xfrm>
            <a:off x="16589338" y="9444424"/>
            <a:ext cx="5468722" cy="829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r>
              <a:t>SBI (using SNPE, MAF) took :</a:t>
            </a:r>
          </a:p>
          <a:p>
            <a:pPr algn="l"/>
            <a:r>
              <a:t>1000 sec (training + 1 sec for sampling)</a:t>
            </a:r>
          </a:p>
        </p:txBody>
      </p:sp>
      <p:sp>
        <p:nvSpPr>
          <p:cNvPr id="1027" name="10^4 simulations (each took 0.003 s using JIT),…"/>
          <p:cNvSpPr txBox="1"/>
          <p:nvPr/>
        </p:nvSpPr>
        <p:spPr>
          <a:xfrm>
            <a:off x="16101104" y="1971664"/>
            <a:ext cx="8099756" cy="8296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r>
              <a:rPr dirty="0"/>
              <a:t>10^4 simulations (each took 0.003 s using JIT), </a:t>
            </a:r>
          </a:p>
          <a:p>
            <a:pPr algn="l"/>
            <a:r>
              <a:rPr dirty="0"/>
              <a:t>features: only seizure onset, and statistical moments (m=4)</a:t>
            </a:r>
          </a:p>
        </p:txBody>
      </p:sp>
      <p:sp>
        <p:nvSpPr>
          <p:cNvPr id="1028" name="HMC (non-centered in Stan) took :…"/>
          <p:cNvSpPr txBox="1"/>
          <p:nvPr/>
        </p:nvSpPr>
        <p:spPr>
          <a:xfrm>
            <a:off x="16577196" y="10495832"/>
            <a:ext cx="5670805" cy="8296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r>
              <a:t>HMC (non-centered in Stan) took :</a:t>
            </a:r>
          </a:p>
          <a:p>
            <a:pPr algn="l"/>
            <a:r>
              <a:t>24000 sec (200 sampling, 200 warm-up) </a:t>
            </a:r>
          </a:p>
        </p:txBody>
      </p:sp>
      <p:sp>
        <p:nvSpPr>
          <p:cNvPr id="1029" name="Amortized: 24000x faster than HMC!"/>
          <p:cNvSpPr txBox="1"/>
          <p:nvPr/>
        </p:nvSpPr>
        <p:spPr>
          <a:xfrm>
            <a:off x="16652889" y="12230041"/>
            <a:ext cx="5341621"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solidFill>
                  <a:schemeClr val="accent5">
                    <a:lumOff val="-29866"/>
                  </a:schemeClr>
                </a:solidFill>
              </a:defRPr>
            </a:lvl1pPr>
          </a:lstStyle>
          <a:p>
            <a:r>
              <a:t>Amortized: 24000x faster than HMC!</a:t>
            </a:r>
          </a:p>
        </p:txBody>
      </p:sp>
      <p:sp>
        <p:nvSpPr>
          <p:cNvPr id="1031" name="Amortized (no re-training or online simulation)"/>
          <p:cNvSpPr txBox="1"/>
          <p:nvPr/>
        </p:nvSpPr>
        <p:spPr>
          <a:xfrm>
            <a:off x="16756857" y="3257135"/>
            <a:ext cx="6295645"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5">
                    <a:lumOff val="-29866"/>
                  </a:schemeClr>
                </a:solidFill>
              </a:defRPr>
            </a:lvl1pPr>
          </a:lstStyle>
          <a:p>
            <a:r>
              <a:t>Amortized (no re-training or online simulation)</a:t>
            </a:r>
          </a:p>
        </p:txBody>
      </p:sp>
      <p:sp>
        <p:nvSpPr>
          <p:cNvPr id="1032" name="The Bayesian Virtual Epileptic Patient (source level)"/>
          <p:cNvSpPr txBox="1"/>
          <p:nvPr/>
        </p:nvSpPr>
        <p:spPr>
          <a:xfrm>
            <a:off x="363193" y="211780"/>
            <a:ext cx="11228579" cy="621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457200">
              <a:defRPr sz="3600" b="1">
                <a:solidFill>
                  <a:srgbClr val="A30003"/>
                </a:solidFill>
              </a:defRPr>
            </a:lvl1pPr>
          </a:lstStyle>
          <a:p>
            <a:r>
              <a:t>The Bayesian Virtual Epileptic Patient (source level)</a:t>
            </a:r>
          </a:p>
        </p:txBody>
      </p:sp>
      <p:pic>
        <p:nvPicPr>
          <p:cNvPr id="1033" name="FigS2-eps-converted-to.pdf" descr="FigS2-eps-converted-to.pdf"/>
          <p:cNvPicPr>
            <a:picLocks noChangeAspect="1"/>
          </p:cNvPicPr>
          <p:nvPr/>
        </p:nvPicPr>
        <p:blipFill>
          <a:blip r:embed="rId3"/>
          <a:stretch>
            <a:fillRect/>
          </a:stretch>
        </p:blipFill>
        <p:spPr>
          <a:xfrm>
            <a:off x="241698" y="4689442"/>
            <a:ext cx="15156561" cy="8083499"/>
          </a:xfrm>
          <a:prstGeom prst="rect">
            <a:avLst/>
          </a:prstGeom>
          <a:ln w="12700">
            <a:miter lim="400000"/>
          </a:ln>
        </p:spPr>
      </p:pic>
      <p:pic>
        <p:nvPicPr>
          <p:cNvPr id="1034" name="Image" descr="Image"/>
          <p:cNvPicPr>
            <a:picLocks noChangeAspect="1"/>
          </p:cNvPicPr>
          <p:nvPr/>
        </p:nvPicPr>
        <p:blipFill>
          <a:blip r:embed="rId4"/>
          <a:stretch>
            <a:fillRect/>
          </a:stretch>
        </p:blipFill>
        <p:spPr>
          <a:xfrm>
            <a:off x="128805" y="1408104"/>
            <a:ext cx="15273204" cy="7636603"/>
          </a:xfrm>
          <a:prstGeom prst="rect">
            <a:avLst/>
          </a:prstGeom>
          <a:ln w="12700">
            <a:miter lim="400000"/>
          </a:ln>
        </p:spPr>
      </p:pic>
      <p:sp>
        <p:nvSpPr>
          <p:cNvPr id="1035" name="SBI is around  24x faster than HMC"/>
          <p:cNvSpPr txBox="1"/>
          <p:nvPr/>
        </p:nvSpPr>
        <p:spPr>
          <a:xfrm>
            <a:off x="16571533" y="11547240"/>
            <a:ext cx="5189526"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solidFill>
                  <a:schemeClr val="accent5">
                    <a:lumOff val="-29866"/>
                  </a:schemeClr>
                </a:solidFill>
              </a:defRPr>
            </a:lvl1pPr>
          </a:lstStyle>
          <a:p>
            <a:r>
              <a:t>SBI is around  24x faster than HMC</a:t>
            </a:r>
          </a:p>
        </p:txBody>
      </p:sp>
      <p:sp>
        <p:nvSpPr>
          <p:cNvPr id="1036" name="The uncertainty in SBI is slightly over estimated than HMC, but it is significantly faster"/>
          <p:cNvSpPr txBox="1"/>
          <p:nvPr/>
        </p:nvSpPr>
        <p:spPr>
          <a:xfrm>
            <a:off x="1209896" y="13040811"/>
            <a:ext cx="13650062" cy="498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2438339">
              <a:defRPr sz="2800">
                <a:solidFill>
                  <a:schemeClr val="accent5">
                    <a:lumOff val="-29866"/>
                  </a:schemeClr>
                </a:solidFill>
              </a:defRPr>
            </a:lvl1pPr>
          </a:lstStyle>
          <a:p>
            <a:r>
              <a:t>The uncertainty in SBI is slightly over estimated than HMC, but it is significantly faster</a:t>
            </a:r>
          </a:p>
        </p:txBody>
      </p:sp>
      <p:sp>
        <p:nvSpPr>
          <p:cNvPr id="1037" name="HMC"/>
          <p:cNvSpPr txBox="1"/>
          <p:nvPr/>
        </p:nvSpPr>
        <p:spPr>
          <a:xfrm>
            <a:off x="14206981" y="9341172"/>
            <a:ext cx="1029717" cy="5474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2438339">
              <a:defRPr sz="3200">
                <a:solidFill>
                  <a:schemeClr val="accent4">
                    <a:hueOff val="-1247790"/>
                    <a:lumOff val="-12326"/>
                  </a:schemeClr>
                </a:solidFill>
              </a:defRPr>
            </a:lvl1pPr>
          </a:lstStyle>
          <a:p>
            <a:r>
              <a:t>HMC</a:t>
            </a:r>
          </a:p>
        </p:txBody>
      </p:sp>
      <p:sp>
        <p:nvSpPr>
          <p:cNvPr id="1038" name="SBI"/>
          <p:cNvSpPr txBox="1"/>
          <p:nvPr/>
        </p:nvSpPr>
        <p:spPr>
          <a:xfrm>
            <a:off x="14379294" y="5378552"/>
            <a:ext cx="735890" cy="5474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2438339">
              <a:defRPr sz="3200">
                <a:solidFill>
                  <a:schemeClr val="accent4">
                    <a:hueOff val="-1247790"/>
                    <a:lumOff val="-12326"/>
                  </a:schemeClr>
                </a:solidFill>
              </a:defRPr>
            </a:lvl1pPr>
          </a:lstStyle>
          <a:p>
            <a:r>
              <a:t>SBI</a:t>
            </a:r>
          </a:p>
        </p:txBody>
      </p:sp>
      <p:sp>
        <p:nvSpPr>
          <p:cNvPr id="1039" name="Hashemi et al., NeuroImage 2020,…"/>
          <p:cNvSpPr txBox="1"/>
          <p:nvPr/>
        </p:nvSpPr>
        <p:spPr>
          <a:xfrm>
            <a:off x="15942763" y="12893338"/>
            <a:ext cx="7498996" cy="8296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Hashemi et al., NeuroImage 2020, </a:t>
            </a:r>
          </a:p>
          <a:p>
            <a:r>
              <a:t>Hashemi et al., PLOS CB 2021, Neural Networks 2023</a:t>
            </a:r>
          </a:p>
        </p:txBody>
      </p:sp>
      <p:pic>
        <p:nvPicPr>
          <p:cNvPr id="2" name="Picture 1">
            <a:extLst>
              <a:ext uri="{FF2B5EF4-FFF2-40B4-BE49-F238E27FC236}">
                <a16:creationId xmlns:a16="http://schemas.microsoft.com/office/drawing/2014/main" id="{96AAC94F-8CB4-9378-77FB-84C5CBF4B711}"/>
              </a:ext>
            </a:extLst>
          </p:cNvPr>
          <p:cNvPicPr>
            <a:picLocks noChangeAspect="1"/>
          </p:cNvPicPr>
          <p:nvPr/>
        </p:nvPicPr>
        <p:blipFill>
          <a:blip r:embed="rId5"/>
          <a:stretch>
            <a:fillRect/>
          </a:stretch>
        </p:blipFill>
        <p:spPr>
          <a:xfrm>
            <a:off x="16449040" y="3974457"/>
            <a:ext cx="7493000" cy="5003800"/>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Inference:"/>
          <p:cNvSpPr txBox="1"/>
          <p:nvPr/>
        </p:nvSpPr>
        <p:spPr>
          <a:xfrm>
            <a:off x="446496" y="945100"/>
            <a:ext cx="2888706" cy="876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642937">
              <a:defRPr sz="5000" b="1">
                <a:solidFill>
                  <a:schemeClr val="accent5">
                    <a:lumOff val="-29866"/>
                  </a:schemeClr>
                </a:solidFill>
                <a:latin typeface="Times Roman"/>
                <a:ea typeface="Times Roman"/>
                <a:cs typeface="Times Roman"/>
                <a:sym typeface="Times Roman"/>
              </a:defRPr>
            </a:lvl1pPr>
          </a:lstStyle>
          <a:p>
            <a:pPr>
              <a:defRPr b="0">
                <a:solidFill>
                  <a:srgbClr val="000000"/>
                </a:solidFill>
              </a:defRPr>
            </a:pPr>
            <a:r>
              <a:rPr b="1">
                <a:solidFill>
                  <a:schemeClr val="accent5">
                    <a:lumOff val="-29866"/>
                  </a:schemeClr>
                </a:solidFill>
              </a:rPr>
              <a:t>Inference:</a:t>
            </a:r>
          </a:p>
        </p:txBody>
      </p:sp>
      <p:sp>
        <p:nvSpPr>
          <p:cNvPr id="203" name="The (top-down) process of drawing conclusions based on observation (available evidence or information)"/>
          <p:cNvSpPr txBox="1"/>
          <p:nvPr/>
        </p:nvSpPr>
        <p:spPr>
          <a:xfrm>
            <a:off x="3407647" y="1097500"/>
            <a:ext cx="20605006" cy="698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3800">
                <a:solidFill>
                  <a:srgbClr val="000000"/>
                </a:solidFill>
                <a:latin typeface="Times Roman"/>
                <a:ea typeface="Times Roman"/>
                <a:cs typeface="Times Roman"/>
                <a:sym typeface="Times Roman"/>
              </a:defRPr>
            </a:lvl1pPr>
          </a:lstStyle>
          <a:p>
            <a:r>
              <a:t>The (top-down) process of drawing conclusions based on observation (available evidence or information) </a:t>
            </a:r>
          </a:p>
        </p:txBody>
      </p:sp>
      <p:grpSp>
        <p:nvGrpSpPr>
          <p:cNvPr id="214" name="Group"/>
          <p:cNvGrpSpPr/>
          <p:nvPr/>
        </p:nvGrpSpPr>
        <p:grpSpPr>
          <a:xfrm>
            <a:off x="407485" y="2909146"/>
            <a:ext cx="24208639" cy="10563114"/>
            <a:chOff x="0" y="0"/>
            <a:chExt cx="24208637" cy="10563112"/>
          </a:xfrm>
        </p:grpSpPr>
        <p:sp>
          <p:nvSpPr>
            <p:cNvPr id="204" name="Inference is the process of advancing from initial premises and observations  to logical conclusions…"/>
            <p:cNvSpPr txBox="1"/>
            <p:nvPr/>
          </p:nvSpPr>
          <p:spPr>
            <a:xfrm>
              <a:off x="0" y="0"/>
              <a:ext cx="22885351" cy="1932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spAutoFit/>
            </a:bodyPr>
            <a:lstStyle/>
            <a:p>
              <a:pPr algn="l" defTabSz="642937">
                <a:lnSpc>
                  <a:spcPct val="120000"/>
                </a:lnSpc>
                <a:defRPr sz="3600">
                  <a:solidFill>
                    <a:srgbClr val="000000"/>
                  </a:solidFill>
                  <a:latin typeface="Times Roman"/>
                  <a:ea typeface="Times Roman"/>
                  <a:cs typeface="Times Roman"/>
                  <a:sym typeface="Times Roman"/>
                </a:defRPr>
              </a:pPr>
              <a:r>
                <a:rPr b="1"/>
                <a:t>Inference</a:t>
              </a:r>
              <a:r>
                <a:t> is the </a:t>
              </a:r>
              <a:r>
                <a:rPr b="1"/>
                <a:t>process</a:t>
              </a:r>
              <a:r>
                <a:t> of advancing from </a:t>
              </a:r>
              <a:r>
                <a:rPr b="1" i="1"/>
                <a:t>initial premises</a:t>
              </a:r>
              <a:r>
                <a:t> and </a:t>
              </a:r>
              <a:r>
                <a:rPr b="1" i="1"/>
                <a:t>observations</a:t>
              </a:r>
              <a:r>
                <a:t>  to </a:t>
              </a:r>
              <a:r>
                <a:rPr b="1" i="1"/>
                <a:t>logical conclusions</a:t>
              </a:r>
            </a:p>
            <a:p>
              <a:pPr algn="l" defTabSz="642937">
                <a:lnSpc>
                  <a:spcPct val="120000"/>
                </a:lnSpc>
                <a:defRPr sz="3600">
                  <a:solidFill>
                    <a:srgbClr val="000000"/>
                  </a:solidFill>
                  <a:latin typeface="Times Roman"/>
                  <a:ea typeface="Times Roman"/>
                  <a:cs typeface="Times Roman"/>
                  <a:sym typeface="Times Roman"/>
                </a:defRPr>
              </a:pPr>
              <a:r>
                <a:t>by quantifying the </a:t>
              </a:r>
              <a:r>
                <a:rPr b="1" i="1"/>
                <a:t>uncertainty</a:t>
              </a:r>
              <a:r>
                <a:t> in a model and data, (using rules of logics, reasoning, algorithms, probabilities, …),</a:t>
              </a:r>
            </a:p>
            <a:p>
              <a:pPr algn="l" defTabSz="642937">
                <a:lnSpc>
                  <a:spcPct val="120000"/>
                </a:lnSpc>
                <a:defRPr sz="3600">
                  <a:solidFill>
                    <a:srgbClr val="000000"/>
                  </a:solidFill>
                  <a:latin typeface="Times Roman"/>
                  <a:ea typeface="Times Roman"/>
                  <a:cs typeface="Times Roman"/>
                  <a:sym typeface="Times Roman"/>
                </a:defRPr>
              </a:pPr>
              <a:r>
                <a:t>thus providing an objectification of the </a:t>
              </a:r>
              <a:r>
                <a:rPr b="1" i="1"/>
                <a:t>validity of the decision</a:t>
              </a:r>
              <a:r>
                <a:t>.</a:t>
              </a:r>
            </a:p>
          </p:txBody>
        </p:sp>
        <p:pic>
          <p:nvPicPr>
            <p:cNvPr id="205" name="istockphoto-458665309-612x612.jpg" descr="istockphoto-458665309-612x612.jpg"/>
            <p:cNvPicPr>
              <a:picLocks noChangeAspect="1"/>
            </p:cNvPicPr>
            <p:nvPr/>
          </p:nvPicPr>
          <p:blipFill>
            <a:blip r:embed="rId3"/>
            <a:stretch>
              <a:fillRect/>
            </a:stretch>
          </p:blipFill>
          <p:spPr>
            <a:xfrm>
              <a:off x="13904704" y="3304350"/>
              <a:ext cx="10303934" cy="6869291"/>
            </a:xfrm>
            <a:prstGeom prst="rect">
              <a:avLst/>
            </a:prstGeom>
            <a:ln w="12700" cap="flat">
              <a:noFill/>
              <a:miter lim="400000"/>
            </a:ln>
            <a:effectLst/>
          </p:spPr>
        </p:pic>
        <p:sp>
          <p:nvSpPr>
            <p:cNvPr id="206" name="Arrow"/>
            <p:cNvSpPr/>
            <p:nvPr/>
          </p:nvSpPr>
          <p:spPr>
            <a:xfrm>
              <a:off x="10045693" y="3567700"/>
              <a:ext cx="1910871" cy="324730"/>
            </a:xfrm>
            <a:prstGeom prst="rightArrow">
              <a:avLst>
                <a:gd name="adj1" fmla="val 35560"/>
                <a:gd name="adj2" fmla="val 98390"/>
              </a:avLst>
            </a:prstGeom>
            <a:solidFill>
              <a:schemeClr val="accent6">
                <a:satOff val="-20754"/>
                <a:lumOff val="-16738"/>
              </a:schemeClr>
            </a:solidFill>
            <a:ln w="12700" cap="flat">
              <a:noFill/>
              <a:miter lim="400000"/>
            </a:ln>
            <a:effectLst/>
          </p:spPr>
          <p:txBody>
            <a:bodyPr wrap="square" lIns="38100" tIns="38100" rIns="38100" bIns="38100" numCol="1" anchor="ctr">
              <a:noAutofit/>
            </a:bodyPr>
            <a:lstStyle/>
            <a:p>
              <a:pPr defTabSz="825500">
                <a:defRPr sz="3000">
                  <a:solidFill>
                    <a:schemeClr val="accent5">
                      <a:lumOff val="-29866"/>
                    </a:schemeClr>
                  </a:solidFill>
                  <a:latin typeface="Helvetica Neue Medium"/>
                  <a:ea typeface="Helvetica Neue Medium"/>
                  <a:cs typeface="Helvetica Neue Medium"/>
                  <a:sym typeface="Helvetica Neue Medium"/>
                </a:defRPr>
              </a:pPr>
              <a:endParaRPr/>
            </a:p>
          </p:txBody>
        </p:sp>
        <p:pic>
          <p:nvPicPr>
            <p:cNvPr id="207" name="images.jpg" descr="images.jpg"/>
            <p:cNvPicPr>
              <a:picLocks noChangeAspect="1"/>
            </p:cNvPicPr>
            <p:nvPr/>
          </p:nvPicPr>
          <p:blipFill>
            <a:blip r:embed="rId4"/>
            <a:stretch>
              <a:fillRect/>
            </a:stretch>
          </p:blipFill>
          <p:spPr>
            <a:xfrm>
              <a:off x="40066" y="3943210"/>
              <a:ext cx="6768451" cy="5095938"/>
            </a:xfrm>
            <a:prstGeom prst="rect">
              <a:avLst/>
            </a:prstGeom>
            <a:ln w="12700" cap="flat">
              <a:noFill/>
              <a:miter lim="400000"/>
            </a:ln>
            <a:effectLst/>
          </p:spPr>
        </p:pic>
        <p:sp>
          <p:nvSpPr>
            <p:cNvPr id="208" name="Inference"/>
            <p:cNvSpPr txBox="1"/>
            <p:nvPr/>
          </p:nvSpPr>
          <p:spPr>
            <a:xfrm>
              <a:off x="10065011" y="3020687"/>
              <a:ext cx="1872235" cy="57211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defTabSz="2438339">
                <a:defRPr sz="3400">
                  <a:solidFill>
                    <a:schemeClr val="accent6">
                      <a:satOff val="-20754"/>
                      <a:lumOff val="-16738"/>
                    </a:schemeClr>
                  </a:solidFill>
                </a:defRPr>
              </a:lvl1pPr>
            </a:lstStyle>
            <a:p>
              <a:r>
                <a:t>Inference</a:t>
              </a:r>
            </a:p>
          </p:txBody>
        </p:sp>
        <p:pic>
          <p:nvPicPr>
            <p:cNvPr id="209" name="Logical-Operators-and-Symbols-for-Logic-based-Workflow-Verification.png" descr="Logical-Operators-and-Symbols-for-Logic-based-Workflow-Verification.png"/>
            <p:cNvPicPr>
              <a:picLocks noChangeAspect="1"/>
            </p:cNvPicPr>
            <p:nvPr/>
          </p:nvPicPr>
          <p:blipFill>
            <a:blip r:embed="rId5"/>
            <a:srcRect/>
            <a:stretch>
              <a:fillRect/>
            </a:stretch>
          </p:blipFill>
          <p:spPr>
            <a:xfrm>
              <a:off x="7791238" y="4202826"/>
              <a:ext cx="6082120" cy="2407018"/>
            </a:xfrm>
            <a:prstGeom prst="rect">
              <a:avLst/>
            </a:prstGeom>
            <a:ln w="12700" cap="flat">
              <a:noFill/>
              <a:miter lim="400000"/>
            </a:ln>
            <a:effectLst/>
          </p:spPr>
        </p:pic>
        <p:pic>
          <p:nvPicPr>
            <p:cNvPr id="210" name="jamesMaxwell.png" descr="jamesMaxwell.png"/>
            <p:cNvPicPr>
              <a:picLocks noChangeAspect="1"/>
            </p:cNvPicPr>
            <p:nvPr/>
          </p:nvPicPr>
          <p:blipFill>
            <a:blip r:embed="rId6"/>
            <a:stretch>
              <a:fillRect/>
            </a:stretch>
          </p:blipFill>
          <p:spPr>
            <a:xfrm>
              <a:off x="7043551" y="6627631"/>
              <a:ext cx="7133691" cy="3055599"/>
            </a:xfrm>
            <a:prstGeom prst="rect">
              <a:avLst/>
            </a:prstGeom>
            <a:ln w="12700" cap="flat">
              <a:noFill/>
              <a:miter lim="400000"/>
            </a:ln>
            <a:effectLst/>
          </p:spPr>
        </p:pic>
        <p:sp>
          <p:nvSpPr>
            <p:cNvPr id="211" name="D’Angelo, Jirsa. Trends in Neurosciences 2022"/>
            <p:cNvSpPr txBox="1"/>
            <p:nvPr/>
          </p:nvSpPr>
          <p:spPr>
            <a:xfrm>
              <a:off x="19424116" y="10194812"/>
              <a:ext cx="4412879" cy="368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algn="l" defTabSz="642937">
                <a:defRPr sz="1800">
                  <a:solidFill>
                    <a:srgbClr val="000000"/>
                  </a:solidFill>
                  <a:latin typeface="Times Roman"/>
                  <a:ea typeface="Times Roman"/>
                  <a:cs typeface="Times Roman"/>
                  <a:sym typeface="Times Roman"/>
                </a:defRPr>
              </a:lvl1pPr>
            </a:lstStyle>
            <a:p>
              <a:r>
                <a:t>D’Angelo, Jirsa. Trends in Neurosciences 2022</a:t>
              </a:r>
            </a:p>
          </p:txBody>
        </p:sp>
        <p:sp>
          <p:nvSpPr>
            <p:cNvPr id="212" name="Premises (basis or proposition)"/>
            <p:cNvSpPr txBox="1"/>
            <p:nvPr/>
          </p:nvSpPr>
          <p:spPr>
            <a:xfrm>
              <a:off x="1742995" y="3310300"/>
              <a:ext cx="4036797" cy="4366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defTabSz="457200">
                <a:lnSpc>
                  <a:spcPct val="117999"/>
                </a:lnSpc>
                <a:defRPr sz="2200">
                  <a:solidFill>
                    <a:srgbClr val="000000"/>
                  </a:solidFill>
                </a:defRPr>
              </a:lvl1pPr>
            </a:lstStyle>
            <a:p>
              <a:r>
                <a:t>Premises (basis or proposition) </a:t>
              </a:r>
            </a:p>
          </p:txBody>
        </p:sp>
        <p:sp>
          <p:nvSpPr>
            <p:cNvPr id="213" name="Conclusion (validity)"/>
            <p:cNvSpPr txBox="1"/>
            <p:nvPr/>
          </p:nvSpPr>
          <p:spPr>
            <a:xfrm>
              <a:off x="17082259" y="3310300"/>
              <a:ext cx="2608226" cy="4366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defTabSz="457200">
                <a:lnSpc>
                  <a:spcPct val="117999"/>
                </a:lnSpc>
                <a:defRPr sz="2200">
                  <a:solidFill>
                    <a:srgbClr val="000000"/>
                  </a:solidFill>
                </a:defRPr>
              </a:lvl1pPr>
            </a:lstStyle>
            <a:p>
              <a:r>
                <a:t>Conclusion (validity)</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14"/>
                                        </p:tgtEl>
                                        <p:attrNameLst>
                                          <p:attrName>style.visibility</p:attrName>
                                        </p:attrNameLst>
                                      </p:cBhvr>
                                      <p:to>
                                        <p:strVal val="visible"/>
                                      </p:to>
                                    </p:set>
                                    <p:animEffect transition="in" filter="wipe(left)">
                                      <p:cBhvr>
                                        <p:cTn id="7" dur="6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1"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The Bayesian Virtual Epileptic Patient (sensor level with sparse gain matrix)"/>
          <p:cNvSpPr txBox="1"/>
          <p:nvPr/>
        </p:nvSpPr>
        <p:spPr>
          <a:xfrm>
            <a:off x="114373" y="50236"/>
            <a:ext cx="16433344" cy="621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457200">
              <a:defRPr sz="3600" b="1">
                <a:solidFill>
                  <a:srgbClr val="A30003"/>
                </a:solidFill>
              </a:defRPr>
            </a:lvl1pPr>
          </a:lstStyle>
          <a:p>
            <a:r>
              <a:t>The Bayesian Virtual Epileptic Patient (sensor level with sparse gain matrix)</a:t>
            </a:r>
          </a:p>
        </p:txBody>
      </p:sp>
      <p:sp>
        <p:nvSpPr>
          <p:cNvPr id="1042" name="SBI with 10^6 simulations (each took 0.003 s using JIT),…"/>
          <p:cNvSpPr txBox="1"/>
          <p:nvPr/>
        </p:nvSpPr>
        <p:spPr>
          <a:xfrm>
            <a:off x="16648003" y="5335276"/>
            <a:ext cx="7812025" cy="829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r>
              <a:t>SBI with 10^6 simulations (each took 0.003 s using JIT), </a:t>
            </a:r>
          </a:p>
          <a:p>
            <a:pPr algn="l"/>
            <a:r>
              <a:t>features: signal energy, envelope, statistical moments</a:t>
            </a:r>
          </a:p>
        </p:txBody>
      </p:sp>
      <p:sp>
        <p:nvSpPr>
          <p:cNvPr id="1043" name="SBI (SNPE, MAF) took: 2.5 hrs"/>
          <p:cNvSpPr txBox="1"/>
          <p:nvPr/>
        </p:nvSpPr>
        <p:spPr>
          <a:xfrm>
            <a:off x="16675292" y="6264524"/>
            <a:ext cx="4230188"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stStyle>
          <a:p>
            <a:r>
              <a:t>SBI (SNPE, MAF) took: 2.5 hrs</a:t>
            </a:r>
          </a:p>
        </p:txBody>
      </p:sp>
      <p:sp>
        <p:nvSpPr>
          <p:cNvPr id="1044" name="HMC (in Stan) took: 40 hrs"/>
          <p:cNvSpPr txBox="1"/>
          <p:nvPr/>
        </p:nvSpPr>
        <p:spPr>
          <a:xfrm>
            <a:off x="16683513" y="6825218"/>
            <a:ext cx="7334608"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stStyle>
          <a:p>
            <a:r>
              <a:t>HMC (in Stan) took: 40 hrs</a:t>
            </a:r>
          </a:p>
        </p:txBody>
      </p:sp>
      <p:pic>
        <p:nvPicPr>
          <p:cNvPr id="1045" name="Image" descr="Image"/>
          <p:cNvPicPr>
            <a:picLocks noChangeAspect="1"/>
          </p:cNvPicPr>
          <p:nvPr/>
        </p:nvPicPr>
        <p:blipFill>
          <a:blip r:embed="rId2"/>
          <a:stretch>
            <a:fillRect/>
          </a:stretch>
        </p:blipFill>
        <p:spPr>
          <a:xfrm>
            <a:off x="16838964" y="10786622"/>
            <a:ext cx="7430106" cy="2332187"/>
          </a:xfrm>
          <a:prstGeom prst="rect">
            <a:avLst/>
          </a:prstGeom>
          <a:ln w="12700">
            <a:miter lim="400000"/>
          </a:ln>
        </p:spPr>
      </p:pic>
      <p:sp>
        <p:nvSpPr>
          <p:cNvPr id="1046" name="HMC needs efficient programming and appropriate form of  re-parameterization (Jha et al, MLST 2023)"/>
          <p:cNvSpPr txBox="1"/>
          <p:nvPr/>
        </p:nvSpPr>
        <p:spPr>
          <a:xfrm>
            <a:off x="269669" y="12281576"/>
            <a:ext cx="14071702"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chemeClr val="accent5">
                    <a:lumOff val="-29866"/>
                  </a:schemeClr>
                </a:solidFill>
              </a:defRPr>
            </a:pPr>
            <a:r>
              <a:t>HMC needs efficient programming and appropriate form of  re-parameterization </a:t>
            </a:r>
            <a:r>
              <a:rPr>
                <a:solidFill>
                  <a:srgbClr val="5E5E5E"/>
                </a:solidFill>
              </a:rPr>
              <a:t>(Jha et al, MLST 2023)</a:t>
            </a:r>
          </a:p>
        </p:txBody>
      </p:sp>
      <p:sp>
        <p:nvSpPr>
          <p:cNvPr id="1047" name="SBI, in the presence of non-identifiability, does not impede the the whole inference  (Hashemi et al., Neural Networks 2023)"/>
          <p:cNvSpPr txBox="1"/>
          <p:nvPr/>
        </p:nvSpPr>
        <p:spPr>
          <a:xfrm>
            <a:off x="-6844" y="12999131"/>
            <a:ext cx="17045332"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chemeClr val="accent5">
                    <a:lumOff val="-29866"/>
                  </a:schemeClr>
                </a:solidFill>
              </a:defRPr>
            </a:pPr>
            <a:r>
              <a:t>   SBI, in the presence of non-identifiability, does not impede the the whole inference  </a:t>
            </a:r>
            <a:r>
              <a:rPr>
                <a:solidFill>
                  <a:srgbClr val="5E5E5E"/>
                </a:solidFill>
              </a:rPr>
              <a:t>(Hashemi et al., Neural Networks 2023)</a:t>
            </a:r>
          </a:p>
        </p:txBody>
      </p:sp>
      <p:sp>
        <p:nvSpPr>
          <p:cNvPr id="1048" name="HMC with reparametrized HMC took 7 hrs (~3x slower than SBI)"/>
          <p:cNvSpPr txBox="1"/>
          <p:nvPr/>
        </p:nvSpPr>
        <p:spPr>
          <a:xfrm>
            <a:off x="15403965" y="7398994"/>
            <a:ext cx="8826094" cy="8296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5">
                    <a:lumOff val="-29866"/>
                  </a:schemeClr>
                </a:solidFill>
              </a:defRPr>
            </a:lvl1pPr>
          </a:lstStyle>
          <a:p>
            <a:r>
              <a:t>HMC with reparametrized HMC took 7 hrs (~3x slower than SBI)</a:t>
            </a:r>
          </a:p>
        </p:txBody>
      </p:sp>
      <p:pic>
        <p:nvPicPr>
          <p:cNvPr id="1049" name="Image" descr="Image"/>
          <p:cNvPicPr>
            <a:picLocks noChangeAspect="1"/>
          </p:cNvPicPr>
          <p:nvPr/>
        </p:nvPicPr>
        <p:blipFill>
          <a:blip r:embed="rId3"/>
          <a:stretch>
            <a:fillRect/>
          </a:stretch>
        </p:blipFill>
        <p:spPr>
          <a:xfrm>
            <a:off x="18915312" y="8315671"/>
            <a:ext cx="1955801" cy="495301"/>
          </a:xfrm>
          <a:prstGeom prst="rect">
            <a:avLst/>
          </a:prstGeom>
          <a:ln w="12700">
            <a:miter lim="400000"/>
          </a:ln>
        </p:spPr>
      </p:pic>
      <p:sp>
        <p:nvSpPr>
          <p:cNvPr id="1050" name="V: matrix of eigenvectors of"/>
          <p:cNvSpPr txBox="1"/>
          <p:nvPr/>
        </p:nvSpPr>
        <p:spPr>
          <a:xfrm>
            <a:off x="17871451" y="9133167"/>
            <a:ext cx="3496184" cy="411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2438339">
              <a:defRPr sz="2200">
                <a:solidFill>
                  <a:srgbClr val="000000"/>
                </a:solidFill>
              </a:defRPr>
            </a:lvl1pPr>
          </a:lstStyle>
          <a:p>
            <a:r>
              <a:t>V: matrix of eigenvectors of</a:t>
            </a:r>
          </a:p>
        </p:txBody>
      </p:sp>
      <p:pic>
        <p:nvPicPr>
          <p:cNvPr id="1051" name="Image" descr="Image"/>
          <p:cNvPicPr>
            <a:picLocks noChangeAspect="1"/>
          </p:cNvPicPr>
          <p:nvPr/>
        </p:nvPicPr>
        <p:blipFill>
          <a:blip r:embed="rId4"/>
          <a:stretch>
            <a:fillRect/>
          </a:stretch>
        </p:blipFill>
        <p:spPr>
          <a:xfrm>
            <a:off x="21567218" y="9158567"/>
            <a:ext cx="822422" cy="333133"/>
          </a:xfrm>
          <a:prstGeom prst="rect">
            <a:avLst/>
          </a:prstGeom>
          <a:ln w="12700">
            <a:miter lim="400000"/>
          </a:ln>
        </p:spPr>
      </p:pic>
      <p:pic>
        <p:nvPicPr>
          <p:cNvPr id="1052" name="Image" descr="Image"/>
          <p:cNvPicPr>
            <a:picLocks noChangeAspect="1"/>
          </p:cNvPicPr>
          <p:nvPr/>
        </p:nvPicPr>
        <p:blipFill>
          <a:blip r:embed="rId5"/>
          <a:stretch>
            <a:fillRect/>
          </a:stretch>
        </p:blipFill>
        <p:spPr>
          <a:xfrm>
            <a:off x="18020831" y="10181867"/>
            <a:ext cx="1498601" cy="457201"/>
          </a:xfrm>
          <a:prstGeom prst="rect">
            <a:avLst/>
          </a:prstGeom>
          <a:ln w="12700">
            <a:miter lim="400000"/>
          </a:ln>
        </p:spPr>
      </p:pic>
      <p:pic>
        <p:nvPicPr>
          <p:cNvPr id="1053" name="Image" descr="Image"/>
          <p:cNvPicPr>
            <a:picLocks noChangeAspect="1"/>
          </p:cNvPicPr>
          <p:nvPr/>
        </p:nvPicPr>
        <p:blipFill>
          <a:blip r:embed="rId6"/>
          <a:stretch>
            <a:fillRect/>
          </a:stretch>
        </p:blipFill>
        <p:spPr>
          <a:xfrm>
            <a:off x="21496897" y="10181867"/>
            <a:ext cx="1498601" cy="457201"/>
          </a:xfrm>
          <a:prstGeom prst="rect">
            <a:avLst/>
          </a:prstGeom>
          <a:ln w="12700">
            <a:miter lim="400000"/>
          </a:ln>
        </p:spPr>
      </p:pic>
      <p:sp>
        <p:nvSpPr>
          <p:cNvPr id="1054" name="Rectangle"/>
          <p:cNvSpPr/>
          <p:nvPr/>
        </p:nvSpPr>
        <p:spPr>
          <a:xfrm>
            <a:off x="18757571" y="8186716"/>
            <a:ext cx="2254119" cy="753210"/>
          </a:xfrm>
          <a:prstGeom prst="rect">
            <a:avLst/>
          </a:prstGeom>
          <a:ln w="25400">
            <a:solidFill>
              <a:schemeClr val="accent5">
                <a:lumOff val="-29866"/>
              </a:schemeClr>
            </a:solidFill>
            <a:miter lim="400000"/>
          </a:ln>
        </p:spPr>
        <p:txBody>
          <a:bodyPr lIns="38100" tIns="38100" rIns="38100" bIns="3810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grpSp>
        <p:nvGrpSpPr>
          <p:cNvPr id="1059" name="Group"/>
          <p:cNvGrpSpPr/>
          <p:nvPr/>
        </p:nvGrpSpPr>
        <p:grpSpPr>
          <a:xfrm>
            <a:off x="15344209" y="1730379"/>
            <a:ext cx="6739059" cy="3086020"/>
            <a:chOff x="0" y="0"/>
            <a:chExt cx="6739058" cy="3086018"/>
          </a:xfrm>
        </p:grpSpPr>
        <p:pic>
          <p:nvPicPr>
            <p:cNvPr id="1055" name="FigS1-eps-converted-to.pdf" descr="FigS1-eps-converted-to.pdf"/>
            <p:cNvPicPr>
              <a:picLocks noChangeAspect="1"/>
            </p:cNvPicPr>
            <p:nvPr/>
          </p:nvPicPr>
          <p:blipFill>
            <a:blip r:embed="rId7"/>
            <a:srcRect l="41688"/>
            <a:stretch>
              <a:fillRect/>
            </a:stretch>
          </p:blipFill>
          <p:spPr>
            <a:xfrm>
              <a:off x="226384" y="85456"/>
              <a:ext cx="6512675" cy="3000563"/>
            </a:xfrm>
            <a:prstGeom prst="rect">
              <a:avLst/>
            </a:prstGeom>
            <a:ln w="12700" cap="flat">
              <a:noFill/>
              <a:miter lim="400000"/>
            </a:ln>
            <a:effectLst/>
          </p:spPr>
        </p:pic>
        <p:sp>
          <p:nvSpPr>
            <p:cNvPr id="1056" name="Rectangle"/>
            <p:cNvSpPr/>
            <p:nvPr/>
          </p:nvSpPr>
          <p:spPr>
            <a:xfrm>
              <a:off x="2804721" y="0"/>
              <a:ext cx="402342" cy="480121"/>
            </a:xfrm>
            <a:prstGeom prst="rect">
              <a:avLst/>
            </a:prstGeom>
            <a:solidFill>
              <a:srgbClr val="FFFFFF"/>
            </a:solidFill>
            <a:ln w="12700" cap="flat">
              <a:noFill/>
              <a:miter lim="400000"/>
            </a:ln>
            <a:effectLst/>
          </p:spPr>
          <p:txBody>
            <a:bodyPr wrap="square" lIns="38100" tIns="38100" rIns="38100" bIns="3810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sp>
          <p:nvSpPr>
            <p:cNvPr id="1057" name="Rectangle"/>
            <p:cNvSpPr/>
            <p:nvPr/>
          </p:nvSpPr>
          <p:spPr>
            <a:xfrm>
              <a:off x="0" y="82194"/>
              <a:ext cx="556094" cy="347108"/>
            </a:xfrm>
            <a:prstGeom prst="rect">
              <a:avLst/>
            </a:prstGeom>
            <a:solidFill>
              <a:srgbClr val="FFFFFF"/>
            </a:solidFill>
            <a:ln w="12700" cap="flat">
              <a:noFill/>
              <a:miter lim="400000"/>
            </a:ln>
            <a:effectLst/>
          </p:spPr>
          <p:txBody>
            <a:bodyPr wrap="square" lIns="38100" tIns="38100" rIns="38100" bIns="3810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sp>
          <p:nvSpPr>
            <p:cNvPr id="1058" name="Rectangle"/>
            <p:cNvSpPr/>
            <p:nvPr/>
          </p:nvSpPr>
          <p:spPr>
            <a:xfrm>
              <a:off x="5988160" y="82194"/>
              <a:ext cx="402341" cy="480121"/>
            </a:xfrm>
            <a:prstGeom prst="rect">
              <a:avLst/>
            </a:prstGeom>
            <a:solidFill>
              <a:srgbClr val="FFFFFF"/>
            </a:solidFill>
            <a:ln w="12700" cap="flat">
              <a:noFill/>
              <a:miter lim="400000"/>
            </a:ln>
            <a:effectLst/>
          </p:spPr>
          <p:txBody>
            <a:bodyPr wrap="square" lIns="38100" tIns="38100" rIns="38100" bIns="3810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grpSp>
      <p:grpSp>
        <p:nvGrpSpPr>
          <p:cNvPr id="1066" name="Group"/>
          <p:cNvGrpSpPr/>
          <p:nvPr/>
        </p:nvGrpSpPr>
        <p:grpSpPr>
          <a:xfrm>
            <a:off x="154715" y="1269572"/>
            <a:ext cx="16259187" cy="10755816"/>
            <a:chOff x="0" y="0"/>
            <a:chExt cx="16259185" cy="10755815"/>
          </a:xfrm>
        </p:grpSpPr>
        <p:grpSp>
          <p:nvGrpSpPr>
            <p:cNvPr id="1063" name="Group"/>
            <p:cNvGrpSpPr/>
            <p:nvPr/>
          </p:nvGrpSpPr>
          <p:grpSpPr>
            <a:xfrm>
              <a:off x="0" y="44707"/>
              <a:ext cx="16259187" cy="10711109"/>
              <a:chOff x="0" y="0"/>
              <a:chExt cx="16259186" cy="10711108"/>
            </a:xfrm>
          </p:grpSpPr>
          <p:pic>
            <p:nvPicPr>
              <p:cNvPr id="1060" name="Image" descr="Image"/>
              <p:cNvPicPr>
                <a:picLocks noChangeAspect="1"/>
              </p:cNvPicPr>
              <p:nvPr/>
            </p:nvPicPr>
            <p:blipFill>
              <a:blip r:embed="rId8"/>
              <a:stretch>
                <a:fillRect/>
              </a:stretch>
            </p:blipFill>
            <p:spPr>
              <a:xfrm>
                <a:off x="89354" y="0"/>
                <a:ext cx="15818589" cy="7909294"/>
              </a:xfrm>
              <a:prstGeom prst="rect">
                <a:avLst/>
              </a:prstGeom>
              <a:ln w="12700" cap="flat">
                <a:noFill/>
                <a:miter lim="400000"/>
              </a:ln>
              <a:effectLst/>
            </p:spPr>
          </p:pic>
          <p:pic>
            <p:nvPicPr>
              <p:cNvPr id="1061" name="Image" descr="Image"/>
              <p:cNvPicPr>
                <a:picLocks noChangeAspect="1"/>
              </p:cNvPicPr>
              <p:nvPr/>
            </p:nvPicPr>
            <p:blipFill>
              <a:blip r:embed="rId9"/>
              <a:stretch>
                <a:fillRect/>
              </a:stretch>
            </p:blipFill>
            <p:spPr>
              <a:xfrm>
                <a:off x="93473" y="7531241"/>
                <a:ext cx="16165714" cy="3179868"/>
              </a:xfrm>
              <a:prstGeom prst="rect">
                <a:avLst/>
              </a:prstGeom>
              <a:ln w="12700" cap="flat">
                <a:noFill/>
                <a:miter lim="400000"/>
              </a:ln>
              <a:effectLst/>
            </p:spPr>
          </p:pic>
          <p:pic>
            <p:nvPicPr>
              <p:cNvPr id="1062" name="Image" descr="Image"/>
              <p:cNvPicPr>
                <a:picLocks noChangeAspect="1"/>
              </p:cNvPicPr>
              <p:nvPr/>
            </p:nvPicPr>
            <p:blipFill>
              <a:blip r:embed="rId10"/>
              <a:stretch>
                <a:fillRect/>
              </a:stretch>
            </p:blipFill>
            <p:spPr>
              <a:xfrm>
                <a:off x="0" y="3987375"/>
                <a:ext cx="15997297" cy="3620691"/>
              </a:xfrm>
              <a:prstGeom prst="rect">
                <a:avLst/>
              </a:prstGeom>
              <a:ln w="12700" cap="flat">
                <a:noFill/>
                <a:miter lim="400000"/>
              </a:ln>
              <a:effectLst/>
            </p:spPr>
          </p:pic>
        </p:grpSp>
        <p:sp>
          <p:nvSpPr>
            <p:cNvPr id="1064" name="D"/>
            <p:cNvSpPr txBox="1"/>
            <p:nvPr/>
          </p:nvSpPr>
          <p:spPr>
            <a:xfrm>
              <a:off x="181966" y="7413907"/>
              <a:ext cx="446533" cy="6715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defTabSz="2438339">
                <a:defRPr sz="4000">
                  <a:solidFill>
                    <a:srgbClr val="000000"/>
                  </a:solidFill>
                </a:defRPr>
              </a:lvl1pPr>
            </a:lstStyle>
            <a:p>
              <a:r>
                <a:t>D</a:t>
              </a:r>
            </a:p>
          </p:txBody>
        </p:sp>
        <p:sp>
          <p:nvSpPr>
            <p:cNvPr id="1065" name="Rectangle"/>
            <p:cNvSpPr/>
            <p:nvPr/>
          </p:nvSpPr>
          <p:spPr>
            <a:xfrm>
              <a:off x="11949625" y="0"/>
              <a:ext cx="3931571" cy="3911941"/>
            </a:xfrm>
            <a:prstGeom prst="rect">
              <a:avLst/>
            </a:prstGeom>
            <a:solidFill>
              <a:srgbClr val="FFFFFF"/>
            </a:solidFill>
            <a:ln w="12700" cap="flat">
              <a:noFill/>
              <a:miter lim="400000"/>
            </a:ln>
            <a:effectLst/>
          </p:spPr>
          <p:txBody>
            <a:bodyPr wrap="square" lIns="38100" tIns="38100" rIns="38100" bIns="3810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grpSp>
      <p:sp>
        <p:nvSpPr>
          <p:cNvPr id="1067" name="HMC"/>
          <p:cNvSpPr txBox="1"/>
          <p:nvPr/>
        </p:nvSpPr>
        <p:spPr>
          <a:xfrm>
            <a:off x="15169738" y="9290372"/>
            <a:ext cx="1029717" cy="5474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2438339">
              <a:defRPr sz="3200">
                <a:solidFill>
                  <a:schemeClr val="accent4">
                    <a:hueOff val="-1247790"/>
                    <a:lumOff val="-12326"/>
                  </a:schemeClr>
                </a:solidFill>
              </a:defRPr>
            </a:lvl1pPr>
          </a:lstStyle>
          <a:p>
            <a:r>
              <a:t>HMC</a:t>
            </a:r>
          </a:p>
        </p:txBody>
      </p:sp>
      <p:sp>
        <p:nvSpPr>
          <p:cNvPr id="1068" name="SBI"/>
          <p:cNvSpPr txBox="1"/>
          <p:nvPr/>
        </p:nvSpPr>
        <p:spPr>
          <a:xfrm>
            <a:off x="15316651" y="5340452"/>
            <a:ext cx="735890" cy="5474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2438339">
              <a:defRPr sz="3200">
                <a:solidFill>
                  <a:schemeClr val="accent4">
                    <a:hueOff val="-1247790"/>
                    <a:lumOff val="-12326"/>
                  </a:schemeClr>
                </a:solidFill>
              </a:defRPr>
            </a:lvl1pPr>
          </a:lstStyle>
          <a:p>
            <a:r>
              <a:t>SBI</a:t>
            </a:r>
          </a:p>
        </p:txBody>
      </p:sp>
      <p:pic>
        <p:nvPicPr>
          <p:cNvPr id="1069" name="Image" descr="Image"/>
          <p:cNvPicPr>
            <a:picLocks noChangeAspect="1"/>
          </p:cNvPicPr>
          <p:nvPr/>
        </p:nvPicPr>
        <p:blipFill>
          <a:blip r:embed="rId11"/>
          <a:stretch>
            <a:fillRect/>
          </a:stretch>
        </p:blipFill>
        <p:spPr>
          <a:xfrm>
            <a:off x="14544470" y="1097773"/>
            <a:ext cx="8671865" cy="435409"/>
          </a:xfrm>
          <a:prstGeom prst="rect">
            <a:avLst/>
          </a:prstGeom>
          <a:ln w="12700">
            <a:miter lim="400000"/>
          </a:ln>
        </p:spPr>
      </p:pic>
      <p:sp>
        <p:nvSpPr>
          <p:cNvPr id="1070" name="Rectangle"/>
          <p:cNvSpPr/>
          <p:nvPr/>
        </p:nvSpPr>
        <p:spPr>
          <a:xfrm>
            <a:off x="14326981" y="900772"/>
            <a:ext cx="9132243" cy="753211"/>
          </a:xfrm>
          <a:prstGeom prst="rect">
            <a:avLst/>
          </a:prstGeom>
          <a:ln w="25400">
            <a:solidFill>
              <a:schemeClr val="accent5">
                <a:lumOff val="-29866"/>
              </a:schemeClr>
            </a:solidFill>
            <a:miter lim="400000"/>
          </a:ln>
        </p:spPr>
        <p:txBody>
          <a:bodyPr lIns="38100" tIns="38100" rIns="38100" bIns="3810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2" name="Image" descr="Image"/>
          <p:cNvPicPr>
            <a:picLocks noChangeAspect="1"/>
          </p:cNvPicPr>
          <p:nvPr/>
        </p:nvPicPr>
        <p:blipFill>
          <a:blip r:embed="rId3"/>
          <a:stretch>
            <a:fillRect/>
          </a:stretch>
        </p:blipFill>
        <p:spPr>
          <a:xfrm>
            <a:off x="343071" y="1534098"/>
            <a:ext cx="4073541" cy="5545600"/>
          </a:xfrm>
          <a:prstGeom prst="rect">
            <a:avLst/>
          </a:prstGeom>
          <a:ln w="12700">
            <a:miter lim="400000"/>
          </a:ln>
        </p:spPr>
      </p:pic>
      <p:pic>
        <p:nvPicPr>
          <p:cNvPr id="1073" name="Fig4.png" descr="Fig4.png"/>
          <p:cNvPicPr>
            <a:picLocks noChangeAspect="1"/>
          </p:cNvPicPr>
          <p:nvPr/>
        </p:nvPicPr>
        <p:blipFill>
          <a:blip r:embed="rId4"/>
          <a:stretch>
            <a:fillRect/>
          </a:stretch>
        </p:blipFill>
        <p:spPr>
          <a:xfrm>
            <a:off x="140535" y="7244441"/>
            <a:ext cx="11955074" cy="5858581"/>
          </a:xfrm>
          <a:prstGeom prst="rect">
            <a:avLst/>
          </a:prstGeom>
          <a:ln w="12700">
            <a:miter lim="400000"/>
          </a:ln>
        </p:spPr>
      </p:pic>
      <p:sp>
        <p:nvSpPr>
          <p:cNvPr id="1074" name="Bayesian Pharmacometrics Analysis of Baclofen for Alcohol Use Disorder (using HMC)"/>
          <p:cNvSpPr txBox="1"/>
          <p:nvPr/>
        </p:nvSpPr>
        <p:spPr>
          <a:xfrm>
            <a:off x="551466" y="76799"/>
            <a:ext cx="18936838" cy="652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3578" tIns="53578" rIns="53578" bIns="53578" anchor="ctr">
            <a:spAutoFit/>
          </a:bodyPr>
          <a:lstStyle>
            <a:lvl1pPr defTabSz="642937">
              <a:defRPr sz="3600" b="1">
                <a:solidFill>
                  <a:srgbClr val="A30003"/>
                </a:solidFill>
              </a:defRPr>
            </a:lvl1pPr>
          </a:lstStyle>
          <a:p>
            <a:r>
              <a:t>Bayesian Pharmacometrics Analysis of Baclofen for Alcohol Use Disorder (using HMC)</a:t>
            </a:r>
          </a:p>
        </p:txBody>
      </p:sp>
      <p:pic>
        <p:nvPicPr>
          <p:cNvPr id="1075" name="Image" descr="Image"/>
          <p:cNvPicPr>
            <a:picLocks noChangeAspect="1"/>
          </p:cNvPicPr>
          <p:nvPr/>
        </p:nvPicPr>
        <p:blipFill>
          <a:blip r:embed="rId5"/>
          <a:stretch>
            <a:fillRect/>
          </a:stretch>
        </p:blipFill>
        <p:spPr>
          <a:xfrm>
            <a:off x="5000699" y="1787479"/>
            <a:ext cx="6229445" cy="1931246"/>
          </a:xfrm>
          <a:prstGeom prst="rect">
            <a:avLst/>
          </a:prstGeom>
          <a:ln w="12700">
            <a:miter lim="400000"/>
          </a:ln>
        </p:spPr>
      </p:pic>
      <p:pic>
        <p:nvPicPr>
          <p:cNvPr id="1076" name="Image" descr="Image"/>
          <p:cNvPicPr>
            <a:picLocks noChangeAspect="1"/>
          </p:cNvPicPr>
          <p:nvPr/>
        </p:nvPicPr>
        <p:blipFill>
          <a:blip r:embed="rId6"/>
          <a:stretch>
            <a:fillRect/>
          </a:stretch>
        </p:blipFill>
        <p:spPr>
          <a:xfrm>
            <a:off x="16294977" y="1678338"/>
            <a:ext cx="6924598" cy="917719"/>
          </a:xfrm>
          <a:prstGeom prst="rect">
            <a:avLst/>
          </a:prstGeom>
          <a:ln w="12700">
            <a:miter lim="400000"/>
          </a:ln>
        </p:spPr>
      </p:pic>
      <p:sp>
        <p:nvSpPr>
          <p:cNvPr id="1077" name="First-order PK model"/>
          <p:cNvSpPr txBox="1"/>
          <p:nvPr/>
        </p:nvSpPr>
        <p:spPr>
          <a:xfrm>
            <a:off x="1304962" y="1052196"/>
            <a:ext cx="2697100" cy="411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2438339">
              <a:defRPr sz="2200"/>
            </a:lvl1pPr>
          </a:lstStyle>
          <a:p>
            <a:r>
              <a:t>First-order PK model</a:t>
            </a:r>
          </a:p>
        </p:txBody>
      </p:sp>
      <p:pic>
        <p:nvPicPr>
          <p:cNvPr id="1078" name="Image" descr="Image"/>
          <p:cNvPicPr>
            <a:picLocks noChangeAspect="1"/>
          </p:cNvPicPr>
          <p:nvPr/>
        </p:nvPicPr>
        <p:blipFill>
          <a:blip r:embed="rId7"/>
          <a:stretch>
            <a:fillRect/>
          </a:stretch>
        </p:blipFill>
        <p:spPr>
          <a:xfrm>
            <a:off x="16365287" y="3147224"/>
            <a:ext cx="2565401" cy="520701"/>
          </a:xfrm>
          <a:prstGeom prst="rect">
            <a:avLst/>
          </a:prstGeom>
          <a:ln w="12700">
            <a:miter lim="400000"/>
          </a:ln>
        </p:spPr>
      </p:pic>
      <p:pic>
        <p:nvPicPr>
          <p:cNvPr id="1079" name="Image" descr="Image"/>
          <p:cNvPicPr>
            <a:picLocks noChangeAspect="1"/>
          </p:cNvPicPr>
          <p:nvPr/>
        </p:nvPicPr>
        <p:blipFill>
          <a:blip r:embed="rId8"/>
          <a:stretch>
            <a:fillRect/>
          </a:stretch>
        </p:blipFill>
        <p:spPr>
          <a:xfrm>
            <a:off x="19658000" y="3058324"/>
            <a:ext cx="3505201" cy="698501"/>
          </a:xfrm>
          <a:prstGeom prst="rect">
            <a:avLst/>
          </a:prstGeom>
          <a:ln w="12700">
            <a:miter lim="400000"/>
          </a:ln>
        </p:spPr>
      </p:pic>
      <p:pic>
        <p:nvPicPr>
          <p:cNvPr id="1080" name="Fig8.png" descr="Fig8.png"/>
          <p:cNvPicPr>
            <a:picLocks noChangeAspect="1"/>
          </p:cNvPicPr>
          <p:nvPr/>
        </p:nvPicPr>
        <p:blipFill>
          <a:blip r:embed="rId9"/>
          <a:stretch>
            <a:fillRect/>
          </a:stretch>
        </p:blipFill>
        <p:spPr>
          <a:xfrm>
            <a:off x="12773014" y="7715026"/>
            <a:ext cx="11090228" cy="5595483"/>
          </a:xfrm>
          <a:prstGeom prst="rect">
            <a:avLst/>
          </a:prstGeom>
          <a:ln w="12700">
            <a:miter lim="400000"/>
          </a:ln>
        </p:spPr>
      </p:pic>
      <p:sp>
        <p:nvSpPr>
          <p:cNvPr id="1081" name="Reparametrization with the more informative prior provides better convergence and more model evidence"/>
          <p:cNvSpPr txBox="1"/>
          <p:nvPr/>
        </p:nvSpPr>
        <p:spPr>
          <a:xfrm>
            <a:off x="5079134" y="5474559"/>
            <a:ext cx="18002378" cy="522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2438339">
              <a:defRPr sz="3000">
                <a:solidFill>
                  <a:schemeClr val="accent6">
                    <a:satOff val="-16844"/>
                    <a:lumOff val="-30747"/>
                  </a:schemeClr>
                </a:solidFill>
              </a:defRPr>
            </a:lvl1pPr>
          </a:lstStyle>
          <a:p>
            <a:r>
              <a:t>Reparametrization with the more informative prior provides better convergence and more model evidence</a:t>
            </a:r>
          </a:p>
        </p:txBody>
      </p:sp>
      <p:sp>
        <p:nvSpPr>
          <p:cNvPr id="1082" name="Rectangle"/>
          <p:cNvSpPr/>
          <p:nvPr/>
        </p:nvSpPr>
        <p:spPr>
          <a:xfrm>
            <a:off x="4822000" y="5210857"/>
            <a:ext cx="18567446" cy="1050137"/>
          </a:xfrm>
          <a:prstGeom prst="rect">
            <a:avLst/>
          </a:prstGeom>
          <a:ln w="25400">
            <a:solidFill>
              <a:schemeClr val="accent5">
                <a:lumOff val="-29866"/>
              </a:schemeClr>
            </a:solidFill>
            <a:miter lim="400000"/>
          </a:ln>
        </p:spPr>
        <p:txBody>
          <a:bodyPr lIns="38100" tIns="38100" rIns="38100" bIns="3810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sp>
        <p:nvSpPr>
          <p:cNvPr id="1083" name="Analytical solution:"/>
          <p:cNvSpPr txBox="1"/>
          <p:nvPr/>
        </p:nvSpPr>
        <p:spPr>
          <a:xfrm>
            <a:off x="13359050" y="2572440"/>
            <a:ext cx="2427758" cy="411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2438339">
              <a:defRPr sz="2200"/>
            </a:lvl1pPr>
          </a:lstStyle>
          <a:p>
            <a:r>
              <a:t>Analytical solution:</a:t>
            </a:r>
          </a:p>
        </p:txBody>
      </p:sp>
      <p:sp>
        <p:nvSpPr>
          <p:cNvPr id="1084" name="Arrow"/>
          <p:cNvSpPr/>
          <p:nvPr/>
        </p:nvSpPr>
        <p:spPr>
          <a:xfrm>
            <a:off x="12010384" y="2448943"/>
            <a:ext cx="746226" cy="676419"/>
          </a:xfrm>
          <a:prstGeom prst="rightArrow">
            <a:avLst>
              <a:gd name="adj1" fmla="val 23675"/>
              <a:gd name="adj2" fmla="val 50814"/>
            </a:avLst>
          </a:prstGeom>
          <a:solidFill>
            <a:schemeClr val="accent5">
              <a:lumOff val="-29866"/>
            </a:schemeClr>
          </a:solidFill>
          <a:ln w="12700">
            <a:miter lim="400000"/>
          </a:ln>
        </p:spPr>
        <p:txBody>
          <a:bodyPr lIns="38100" tIns="38100" rIns="38100" bIns="38100" anchor="ctr"/>
          <a:lstStyle/>
          <a:p>
            <a:pPr defTabSz="825500">
              <a:defRPr sz="3000">
                <a:solidFill>
                  <a:schemeClr val="accent5">
                    <a:lumOff val="-29866"/>
                  </a:schemeClr>
                </a:solidFill>
                <a:latin typeface="Helvetica Neue Medium"/>
                <a:ea typeface="Helvetica Neue Medium"/>
                <a:cs typeface="Helvetica Neue Medium"/>
                <a:sym typeface="Helvetica Neue Medium"/>
              </a:defRPr>
            </a:pPr>
            <a:endParaRPr/>
          </a:p>
        </p:txBody>
      </p:sp>
      <p:sp>
        <p:nvSpPr>
          <p:cNvPr id="1085" name="High dim parameters, sparse data"/>
          <p:cNvSpPr txBox="1"/>
          <p:nvPr/>
        </p:nvSpPr>
        <p:spPr>
          <a:xfrm>
            <a:off x="10134459" y="4570048"/>
            <a:ext cx="5588966" cy="498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2438339">
              <a:defRPr sz="2800">
                <a:solidFill>
                  <a:schemeClr val="accent1">
                    <a:hueOff val="114395"/>
                    <a:lumOff val="-24975"/>
                  </a:schemeClr>
                </a:solidFill>
              </a:defRPr>
            </a:lvl1pPr>
          </a:lstStyle>
          <a:p>
            <a:r>
              <a:t>High dim parameters, sparse data </a:t>
            </a:r>
          </a:p>
        </p:txBody>
      </p:sp>
      <p:sp>
        <p:nvSpPr>
          <p:cNvPr id="1086" name="Margossian et al., CPT 2022, Baldy et al., MLST, 2023"/>
          <p:cNvSpPr txBox="1"/>
          <p:nvPr/>
        </p:nvSpPr>
        <p:spPr>
          <a:xfrm>
            <a:off x="1190464" y="13216965"/>
            <a:ext cx="6819951" cy="444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l" defTabSz="457200">
              <a:defRPr>
                <a:latin typeface="Times Roman"/>
                <a:ea typeface="Times Roman"/>
                <a:cs typeface="Times Roman"/>
                <a:sym typeface="Times Roman"/>
              </a:defRPr>
            </a:lvl1pPr>
          </a:lstStyle>
          <a:p>
            <a:r>
              <a:t>Margossian et al., CPT 2022, Baldy et al., MLST, 2023</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0" name="ZUkz7FdgnmStirQRpxgxWWuoN9srweq2Udv8PdYMbPbWJObHvPedgaftqBX389oF0YeUBv2rKvhfRydpNxJ0z85NJHj1myeEGu3U3NW6C7FbRtWAe-p0TlAlMlSChUfFRGx9fRCL.png" descr="ZUkz7FdgnmStirQRpxgxWWuoN9srweq2Udv8PdYMbPbWJObHvPedgaftqBX389oF0YeUBv2rKvhfRydpNxJ0z85NJHj1myeEGu3U3NW6C7FbRtWAe-p0TlAlMlSChUfFRGx9fRCL.png"/>
          <p:cNvPicPr>
            <a:picLocks noChangeAspect="1"/>
          </p:cNvPicPr>
          <p:nvPr/>
        </p:nvPicPr>
        <p:blipFill>
          <a:blip r:embed="rId3"/>
          <a:stretch>
            <a:fillRect/>
          </a:stretch>
        </p:blipFill>
        <p:spPr>
          <a:xfrm>
            <a:off x="430765" y="1046102"/>
            <a:ext cx="13765037" cy="9730161"/>
          </a:xfrm>
          <a:prstGeom prst="rect">
            <a:avLst/>
          </a:prstGeom>
          <a:ln w="12700">
            <a:miter lim="400000"/>
          </a:ln>
        </p:spPr>
      </p:pic>
      <p:sp>
        <p:nvSpPr>
          <p:cNvPr id="1121" name="Virtual Aging Brain (VAB):  a model-driven explanation for cognitive decline in older subjects"/>
          <p:cNvSpPr txBox="1"/>
          <p:nvPr/>
        </p:nvSpPr>
        <p:spPr>
          <a:xfrm>
            <a:off x="147041" y="200092"/>
            <a:ext cx="16888258" cy="647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600" b="1">
                <a:solidFill>
                  <a:schemeClr val="accent5">
                    <a:lumOff val="-29866"/>
                  </a:schemeClr>
                </a:solidFill>
              </a:defRPr>
            </a:pPr>
            <a:r>
              <a:t>Virtual Aging Brain (VAB): </a:t>
            </a:r>
            <a:r>
              <a:rPr sz="2800"/>
              <a:t> a model-driven explanation for cognitive decline in older subjects</a:t>
            </a:r>
          </a:p>
        </p:txBody>
      </p:sp>
      <p:pic>
        <p:nvPicPr>
          <p:cNvPr id="1122" name="G_inference_age_boxplot_OLD.png" descr="G_inference_age_boxplot_OLD.png"/>
          <p:cNvPicPr>
            <a:picLocks noChangeAspect="1"/>
          </p:cNvPicPr>
          <p:nvPr/>
        </p:nvPicPr>
        <p:blipFill>
          <a:blip r:embed="rId4"/>
          <a:stretch>
            <a:fillRect/>
          </a:stretch>
        </p:blipFill>
        <p:spPr>
          <a:xfrm>
            <a:off x="16065955" y="5622329"/>
            <a:ext cx="8691032" cy="7449455"/>
          </a:xfrm>
          <a:prstGeom prst="rect">
            <a:avLst/>
          </a:prstGeom>
          <a:ln w="12700">
            <a:miter lim="400000"/>
          </a:ln>
        </p:spPr>
      </p:pic>
      <p:sp>
        <p:nvSpPr>
          <p:cNvPr id="1123" name="1000BRAINS (Jülich dataset)"/>
          <p:cNvSpPr txBox="1"/>
          <p:nvPr/>
        </p:nvSpPr>
        <p:spPr>
          <a:xfrm>
            <a:off x="18389731" y="5906149"/>
            <a:ext cx="4043478"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6">
                    <a:satOff val="-16844"/>
                    <a:lumOff val="-30747"/>
                  </a:schemeClr>
                </a:solidFill>
              </a:defRPr>
            </a:lvl1pPr>
          </a:lstStyle>
          <a:p>
            <a:r>
              <a:t>1000BRAINS (Jülich dataset)</a:t>
            </a:r>
          </a:p>
        </p:txBody>
      </p:sp>
      <p:pic>
        <p:nvPicPr>
          <p:cNvPr id="1124" name="SBI_GenericHopf_InferredG_obs1.png" descr="SBI_GenericHopf_InferredG_obs1.png"/>
          <p:cNvPicPr>
            <a:picLocks noChangeAspect="1"/>
          </p:cNvPicPr>
          <p:nvPr/>
        </p:nvPicPr>
        <p:blipFill>
          <a:blip r:embed="rId5"/>
          <a:stretch>
            <a:fillRect/>
          </a:stretch>
        </p:blipFill>
        <p:spPr>
          <a:xfrm>
            <a:off x="17758878" y="851930"/>
            <a:ext cx="4875000" cy="4875000"/>
          </a:xfrm>
          <a:prstGeom prst="rect">
            <a:avLst/>
          </a:prstGeom>
          <a:ln w="12700">
            <a:miter lim="400000"/>
          </a:ln>
        </p:spPr>
      </p:pic>
      <p:sp>
        <p:nvSpPr>
          <p:cNvPr id="1125" name="SBI validation on synthetic fMRI data"/>
          <p:cNvSpPr txBox="1"/>
          <p:nvPr/>
        </p:nvSpPr>
        <p:spPr>
          <a:xfrm>
            <a:off x="17429586" y="363539"/>
            <a:ext cx="5989169" cy="523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chemeClr val="accent6">
                    <a:satOff val="-16844"/>
                    <a:lumOff val="-30747"/>
                  </a:schemeClr>
                </a:solidFill>
              </a:defRPr>
            </a:lvl1pPr>
          </a:lstStyle>
          <a:p>
            <a:r>
              <a:t>SBI validation on synthetic fMRI data</a:t>
            </a:r>
          </a:p>
        </p:txBody>
      </p:sp>
      <p:sp>
        <p:nvSpPr>
          <p:cNvPr id="1126" name="Rectangle"/>
          <p:cNvSpPr/>
          <p:nvPr/>
        </p:nvSpPr>
        <p:spPr>
          <a:xfrm>
            <a:off x="16911097" y="5227952"/>
            <a:ext cx="1243623" cy="1176275"/>
          </a:xfrm>
          <a:prstGeom prst="rect">
            <a:avLst/>
          </a:prstGeom>
          <a:solidFill>
            <a:srgbClr val="FFFFFF"/>
          </a:solidFill>
          <a:ln w="12700">
            <a:miter lim="400000"/>
          </a:ln>
        </p:spPr>
        <p:txBody>
          <a:bodyPr lIns="38100" tIns="38100" rIns="38100" bIns="3810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sp>
        <p:nvSpPr>
          <p:cNvPr id="1127" name="Lavanga et al., NeuroImage  2023"/>
          <p:cNvSpPr txBox="1"/>
          <p:nvPr/>
        </p:nvSpPr>
        <p:spPr>
          <a:xfrm>
            <a:off x="234034" y="13071061"/>
            <a:ext cx="4291636" cy="411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2438339">
              <a:defRPr sz="2200"/>
            </a:lvl1pPr>
          </a:lstStyle>
          <a:p>
            <a:r>
              <a:t>Lavanga et al., NeuroImage  2023</a:t>
            </a:r>
          </a:p>
        </p:txBody>
      </p:sp>
      <p:pic>
        <p:nvPicPr>
          <p:cNvPr id="1128" name="Image" descr="Image"/>
          <p:cNvPicPr>
            <a:picLocks noChangeAspect="1"/>
          </p:cNvPicPr>
          <p:nvPr/>
        </p:nvPicPr>
        <p:blipFill>
          <a:blip r:embed="rId6"/>
          <a:srcRect t="3801"/>
          <a:stretch>
            <a:fillRect/>
          </a:stretch>
        </p:blipFill>
        <p:spPr>
          <a:xfrm>
            <a:off x="5047410" y="10949735"/>
            <a:ext cx="5037629" cy="2532023"/>
          </a:xfrm>
          <a:prstGeom prst="rect">
            <a:avLst/>
          </a:prstGeom>
          <a:ln w="12700">
            <a:miter lim="400000"/>
          </a:ln>
        </p:spPr>
      </p:pic>
      <p:pic>
        <p:nvPicPr>
          <p:cNvPr id="1129" name="Image" descr="Image"/>
          <p:cNvPicPr>
            <a:picLocks noChangeAspect="1"/>
          </p:cNvPicPr>
          <p:nvPr/>
        </p:nvPicPr>
        <p:blipFill>
          <a:blip r:embed="rId7"/>
          <a:stretch>
            <a:fillRect/>
          </a:stretch>
        </p:blipFill>
        <p:spPr>
          <a:xfrm>
            <a:off x="10290888" y="10508968"/>
            <a:ext cx="4875114" cy="3228553"/>
          </a:xfrm>
          <a:prstGeom prst="rect">
            <a:avLst/>
          </a:prstGeom>
          <a:ln w="12700">
            <a:miter lim="400000"/>
          </a:ln>
        </p:spPr>
      </p:pic>
      <p:sp>
        <p:nvSpPr>
          <p:cNvPr id="1130" name="Data"/>
          <p:cNvSpPr txBox="1"/>
          <p:nvPr/>
        </p:nvSpPr>
        <p:spPr>
          <a:xfrm>
            <a:off x="7201573" y="10501923"/>
            <a:ext cx="780009" cy="4733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2438339">
              <a:defRPr sz="2600">
                <a:solidFill>
                  <a:schemeClr val="accent6">
                    <a:satOff val="-16844"/>
                    <a:lumOff val="-30747"/>
                  </a:schemeClr>
                </a:solidFill>
              </a:defRPr>
            </a:lvl1pPr>
          </a:lstStyle>
          <a:p>
            <a:r>
              <a:t>Data</a:t>
            </a:r>
          </a:p>
        </p:txBody>
      </p:sp>
      <p:sp>
        <p:nvSpPr>
          <p:cNvPr id="1131" name="Inferred model"/>
          <p:cNvSpPr txBox="1"/>
          <p:nvPr/>
        </p:nvSpPr>
        <p:spPr>
          <a:xfrm>
            <a:off x="11613701" y="10451123"/>
            <a:ext cx="2229588" cy="4733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2438339">
              <a:defRPr sz="2600">
                <a:solidFill>
                  <a:schemeClr val="accent6">
                    <a:satOff val="-16844"/>
                    <a:lumOff val="-30747"/>
                  </a:schemeClr>
                </a:solidFill>
              </a:defRPr>
            </a:lvl1pPr>
          </a:lstStyle>
          <a:p>
            <a:r>
              <a:t>Inferred model</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 name="Virtual brains of Alzheimer's Disease: link dynamical biomarkers of fMRI with increased local excitability"/>
          <p:cNvSpPr txBox="1"/>
          <p:nvPr/>
        </p:nvSpPr>
        <p:spPr>
          <a:xfrm>
            <a:off x="257741" y="224052"/>
            <a:ext cx="19626428" cy="647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600" b="1">
                <a:solidFill>
                  <a:schemeClr val="accent5">
                    <a:lumOff val="-29866"/>
                  </a:schemeClr>
                </a:solidFill>
              </a:defRPr>
            </a:pPr>
            <a:r>
              <a:t>Virtual brains of Alzheimer's Disease: </a:t>
            </a:r>
            <a:r>
              <a:rPr sz="2800"/>
              <a:t>link dynamical biomarkers of fMRI with increased local excitability </a:t>
            </a:r>
          </a:p>
        </p:txBody>
      </p:sp>
      <p:pic>
        <p:nvPicPr>
          <p:cNvPr id="1136" name="Image" descr="Image"/>
          <p:cNvPicPr>
            <a:picLocks noChangeAspect="1"/>
          </p:cNvPicPr>
          <p:nvPr/>
        </p:nvPicPr>
        <p:blipFill>
          <a:blip r:embed="rId3"/>
          <a:stretch>
            <a:fillRect/>
          </a:stretch>
        </p:blipFill>
        <p:spPr>
          <a:xfrm>
            <a:off x="572226" y="1670306"/>
            <a:ext cx="10715896" cy="6250939"/>
          </a:xfrm>
          <a:prstGeom prst="rect">
            <a:avLst/>
          </a:prstGeom>
          <a:ln w="12700">
            <a:miter lim="400000"/>
          </a:ln>
        </p:spPr>
      </p:pic>
      <p:pic>
        <p:nvPicPr>
          <p:cNvPr id="1137" name="Image" descr="Image"/>
          <p:cNvPicPr>
            <a:picLocks noChangeAspect="1"/>
          </p:cNvPicPr>
          <p:nvPr/>
        </p:nvPicPr>
        <p:blipFill>
          <a:blip r:embed="rId4"/>
          <a:srcRect b="32429"/>
          <a:stretch>
            <a:fillRect/>
          </a:stretch>
        </p:blipFill>
        <p:spPr>
          <a:xfrm>
            <a:off x="13841765" y="1255482"/>
            <a:ext cx="9863227" cy="6365555"/>
          </a:xfrm>
          <a:prstGeom prst="rect">
            <a:avLst/>
          </a:prstGeom>
          <a:ln w="12700">
            <a:miter lim="400000"/>
          </a:ln>
        </p:spPr>
      </p:pic>
      <p:sp>
        <p:nvSpPr>
          <p:cNvPr id="1138" name="SBI validation on synthetic fMRI data"/>
          <p:cNvSpPr txBox="1"/>
          <p:nvPr/>
        </p:nvSpPr>
        <p:spPr>
          <a:xfrm>
            <a:off x="2111393" y="1053476"/>
            <a:ext cx="5963769" cy="498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2438339">
              <a:defRPr sz="2800">
                <a:solidFill>
                  <a:schemeClr val="accent6">
                    <a:satOff val="-16844"/>
                    <a:lumOff val="-30747"/>
                  </a:schemeClr>
                </a:solidFill>
              </a:defRPr>
            </a:lvl1pPr>
          </a:lstStyle>
          <a:p>
            <a:r>
              <a:t>SBI validation on synthetic fMRI data</a:t>
            </a:r>
          </a:p>
        </p:txBody>
      </p:sp>
      <p:grpSp>
        <p:nvGrpSpPr>
          <p:cNvPr id="1141" name="Group"/>
          <p:cNvGrpSpPr/>
          <p:nvPr/>
        </p:nvGrpSpPr>
        <p:grpSpPr>
          <a:xfrm>
            <a:off x="-19026" y="8852647"/>
            <a:ext cx="16720985" cy="4629410"/>
            <a:chOff x="0" y="0"/>
            <a:chExt cx="16720983" cy="4629409"/>
          </a:xfrm>
        </p:grpSpPr>
        <p:pic>
          <p:nvPicPr>
            <p:cNvPr id="1139" name="Image" descr="Image"/>
            <p:cNvPicPr>
              <a:picLocks noChangeAspect="1"/>
            </p:cNvPicPr>
            <p:nvPr/>
          </p:nvPicPr>
          <p:blipFill>
            <a:blip r:embed="rId5"/>
            <a:srcRect b="46889"/>
            <a:stretch>
              <a:fillRect/>
            </a:stretch>
          </p:blipFill>
          <p:spPr>
            <a:xfrm>
              <a:off x="235887" y="244046"/>
              <a:ext cx="16485097" cy="4385364"/>
            </a:xfrm>
            <a:prstGeom prst="rect">
              <a:avLst/>
            </a:prstGeom>
            <a:ln w="12700" cap="flat">
              <a:noFill/>
              <a:miter lim="400000"/>
            </a:ln>
            <a:effectLst/>
          </p:spPr>
        </p:pic>
        <p:sp>
          <p:nvSpPr>
            <p:cNvPr id="1140" name="Rectangle"/>
            <p:cNvSpPr/>
            <p:nvPr/>
          </p:nvSpPr>
          <p:spPr>
            <a:xfrm>
              <a:off x="0" y="0"/>
              <a:ext cx="831083" cy="604877"/>
            </a:xfrm>
            <a:prstGeom prst="rect">
              <a:avLst/>
            </a:prstGeom>
            <a:solidFill>
              <a:srgbClr val="FFFFFF"/>
            </a:solidFill>
            <a:ln w="12700" cap="flat">
              <a:noFill/>
              <a:miter lim="400000"/>
            </a:ln>
            <a:effectLst/>
          </p:spPr>
          <p:txBody>
            <a:bodyPr wrap="square" lIns="38100" tIns="38100" rIns="38100" bIns="3810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grpSp>
      <p:grpSp>
        <p:nvGrpSpPr>
          <p:cNvPr id="1147" name="Group"/>
          <p:cNvGrpSpPr/>
          <p:nvPr/>
        </p:nvGrpSpPr>
        <p:grpSpPr>
          <a:xfrm>
            <a:off x="17669893" y="8656856"/>
            <a:ext cx="5135182" cy="4368363"/>
            <a:chOff x="0" y="0"/>
            <a:chExt cx="5135180" cy="4368362"/>
          </a:xfrm>
        </p:grpSpPr>
        <p:grpSp>
          <p:nvGrpSpPr>
            <p:cNvPr id="1144" name="Group"/>
            <p:cNvGrpSpPr/>
            <p:nvPr/>
          </p:nvGrpSpPr>
          <p:grpSpPr>
            <a:xfrm>
              <a:off x="0" y="0"/>
              <a:ext cx="5135181" cy="4368363"/>
              <a:chOff x="0" y="0"/>
              <a:chExt cx="5135180" cy="4368362"/>
            </a:xfrm>
          </p:grpSpPr>
          <p:pic>
            <p:nvPicPr>
              <p:cNvPr id="1142" name="Image" descr="Image"/>
              <p:cNvPicPr>
                <a:picLocks noChangeAspect="1"/>
              </p:cNvPicPr>
              <p:nvPr/>
            </p:nvPicPr>
            <p:blipFill>
              <a:blip r:embed="rId5"/>
              <a:srcRect l="50404" t="55096" r="24521"/>
              <a:stretch>
                <a:fillRect/>
              </a:stretch>
            </p:blipFill>
            <p:spPr>
              <a:xfrm>
                <a:off x="440658" y="157322"/>
                <a:ext cx="4694523" cy="4211041"/>
              </a:xfrm>
              <a:prstGeom prst="rect">
                <a:avLst/>
              </a:prstGeom>
              <a:ln w="12700" cap="flat">
                <a:noFill/>
                <a:miter lim="400000"/>
              </a:ln>
              <a:effectLst/>
            </p:spPr>
          </p:pic>
          <p:sp>
            <p:nvSpPr>
              <p:cNvPr id="1143" name="Rectangle"/>
              <p:cNvSpPr/>
              <p:nvPr/>
            </p:nvSpPr>
            <p:spPr>
              <a:xfrm>
                <a:off x="0" y="0"/>
                <a:ext cx="831083" cy="604877"/>
              </a:xfrm>
              <a:prstGeom prst="rect">
                <a:avLst/>
              </a:prstGeom>
              <a:solidFill>
                <a:srgbClr val="FFFFFF"/>
              </a:solidFill>
              <a:ln w="12700" cap="flat">
                <a:noFill/>
                <a:miter lim="400000"/>
              </a:ln>
              <a:effectLst/>
            </p:spPr>
            <p:txBody>
              <a:bodyPr wrap="square" lIns="38100" tIns="38100" rIns="38100" bIns="3810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grpSp>
        <p:sp>
          <p:nvSpPr>
            <p:cNvPr id="1145" name="Rectangle"/>
            <p:cNvSpPr/>
            <p:nvPr/>
          </p:nvSpPr>
          <p:spPr>
            <a:xfrm>
              <a:off x="1463350" y="42264"/>
              <a:ext cx="3486067" cy="498044"/>
            </a:xfrm>
            <a:prstGeom prst="rect">
              <a:avLst/>
            </a:prstGeom>
            <a:solidFill>
              <a:srgbClr val="FFFFFF"/>
            </a:solidFill>
            <a:ln w="12700" cap="flat">
              <a:noFill/>
              <a:miter lim="400000"/>
            </a:ln>
            <a:effectLst/>
          </p:spPr>
          <p:txBody>
            <a:bodyPr wrap="square" lIns="38100" tIns="38100" rIns="38100" bIns="3810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sp>
          <p:nvSpPr>
            <p:cNvPr id="1146" name="3-groups: Healthy/MCI/AD"/>
            <p:cNvSpPr txBox="1"/>
            <p:nvPr/>
          </p:nvSpPr>
          <p:spPr>
            <a:xfrm>
              <a:off x="1603390" y="104342"/>
              <a:ext cx="3104389" cy="3738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defTabSz="2438339">
                <a:defRPr sz="2000"/>
              </a:lvl1pPr>
            </a:lstStyle>
            <a:p>
              <a:r>
                <a:t>3-groups: Healthy/MCI/AD</a:t>
              </a:r>
            </a:p>
          </p:txBody>
        </p:sp>
      </p:grpSp>
      <p:sp>
        <p:nvSpPr>
          <p:cNvPr id="1148" name="Yalçınkaya et al, MedRxiv 2023"/>
          <p:cNvSpPr txBox="1"/>
          <p:nvPr/>
        </p:nvSpPr>
        <p:spPr>
          <a:xfrm>
            <a:off x="19095457" y="13163030"/>
            <a:ext cx="3725492"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2200">
                <a:solidFill>
                  <a:srgbClr val="000000"/>
                </a:solidFill>
                <a:latin typeface="Times Roman"/>
                <a:ea typeface="Times Roman"/>
                <a:cs typeface="Times Roman"/>
                <a:sym typeface="Times Roman"/>
              </a:defRPr>
            </a:lvl1pPr>
          </a:lstStyle>
          <a:p>
            <a:r>
              <a:t>Yalçınkaya et al, MedRxiv 2023</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2" name="The virtual multiple sclerosis patient: on the clinical-radiological paradox"/>
          <p:cNvSpPr txBox="1"/>
          <p:nvPr/>
        </p:nvSpPr>
        <p:spPr>
          <a:xfrm>
            <a:off x="204664" y="136221"/>
            <a:ext cx="14313917" cy="1205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600" b="1">
                <a:solidFill>
                  <a:schemeClr val="accent5">
                    <a:lumOff val="-29866"/>
                  </a:schemeClr>
                </a:solidFill>
              </a:defRPr>
            </a:pPr>
            <a:r>
              <a:t>The virtual multiple sclerosis patient: </a:t>
            </a:r>
            <a:r>
              <a:rPr sz="2800"/>
              <a:t>on the clinical-radiological paradox </a:t>
            </a:r>
            <a:endParaRPr sz="2800" b="0">
              <a:latin typeface="Arial"/>
              <a:ea typeface="Arial"/>
              <a:cs typeface="Arial"/>
              <a:sym typeface="Arial"/>
            </a:endParaRPr>
          </a:p>
          <a:p>
            <a:pPr>
              <a:defRPr sz="3600" b="1">
                <a:solidFill>
                  <a:schemeClr val="accent5">
                    <a:lumOff val="-29866"/>
                  </a:schemeClr>
                </a:solidFill>
              </a:defRPr>
            </a:pPr>
            <a:r>
              <a:t> </a:t>
            </a:r>
            <a:r>
              <a:rPr sz="2800"/>
              <a:t> </a:t>
            </a:r>
          </a:p>
        </p:txBody>
      </p:sp>
      <p:pic>
        <p:nvPicPr>
          <p:cNvPr id="1153" name="Image" descr="Image"/>
          <p:cNvPicPr>
            <a:picLocks noChangeAspect="1"/>
          </p:cNvPicPr>
          <p:nvPr/>
        </p:nvPicPr>
        <p:blipFill>
          <a:blip r:embed="rId3"/>
          <a:stretch>
            <a:fillRect/>
          </a:stretch>
        </p:blipFill>
        <p:spPr>
          <a:xfrm>
            <a:off x="380657" y="1651534"/>
            <a:ext cx="14675994" cy="6114998"/>
          </a:xfrm>
          <a:prstGeom prst="rect">
            <a:avLst/>
          </a:prstGeom>
          <a:ln w="12700">
            <a:miter lim="400000"/>
          </a:ln>
        </p:spPr>
      </p:pic>
      <p:sp>
        <p:nvSpPr>
          <p:cNvPr id="1154" name="SBI validation on synthetic MEG data"/>
          <p:cNvSpPr txBox="1"/>
          <p:nvPr/>
        </p:nvSpPr>
        <p:spPr>
          <a:xfrm>
            <a:off x="4356624" y="1080843"/>
            <a:ext cx="6009996" cy="498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2438339">
              <a:defRPr sz="2800">
                <a:solidFill>
                  <a:schemeClr val="accent6">
                    <a:satOff val="-16844"/>
                    <a:lumOff val="-30747"/>
                  </a:schemeClr>
                </a:solidFill>
              </a:defRPr>
            </a:lvl1pPr>
          </a:lstStyle>
          <a:p>
            <a:r>
              <a:t>SBI validation on synthetic MEG data</a:t>
            </a:r>
          </a:p>
        </p:txBody>
      </p:sp>
      <p:pic>
        <p:nvPicPr>
          <p:cNvPr id="1155" name="Image" descr="Image"/>
          <p:cNvPicPr>
            <a:picLocks noChangeAspect="1"/>
          </p:cNvPicPr>
          <p:nvPr/>
        </p:nvPicPr>
        <p:blipFill>
          <a:blip r:embed="rId4"/>
          <a:stretch>
            <a:fillRect/>
          </a:stretch>
        </p:blipFill>
        <p:spPr>
          <a:xfrm>
            <a:off x="708612" y="8924283"/>
            <a:ext cx="14579470" cy="4425370"/>
          </a:xfrm>
          <a:prstGeom prst="rect">
            <a:avLst/>
          </a:prstGeom>
          <a:ln w="12700">
            <a:miter lim="400000"/>
          </a:ln>
        </p:spPr>
      </p:pic>
      <p:sp>
        <p:nvSpPr>
          <p:cNvPr id="1156" name="The velocity parameter significantly decreases in the control group relative to the patient group."/>
          <p:cNvSpPr txBox="1"/>
          <p:nvPr/>
        </p:nvSpPr>
        <p:spPr>
          <a:xfrm>
            <a:off x="2083222" y="8397491"/>
            <a:ext cx="12741946" cy="443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l" defTabSz="457200">
              <a:lnSpc>
                <a:spcPts val="4600"/>
              </a:lnSpc>
              <a:defRPr sz="2600">
                <a:solidFill>
                  <a:schemeClr val="accent6">
                    <a:satOff val="-16844"/>
                    <a:lumOff val="-30747"/>
                  </a:schemeClr>
                </a:solidFill>
                <a:latin typeface="Times New Roman"/>
                <a:ea typeface="Times New Roman"/>
                <a:cs typeface="Times New Roman"/>
                <a:sym typeface="Times New Roman"/>
              </a:defRPr>
            </a:lvl1pPr>
          </a:lstStyle>
          <a:p>
            <a:r>
              <a:t>The velocity parameter significantly decreases in the control group relative to the patient group.</a:t>
            </a:r>
          </a:p>
        </p:txBody>
      </p:sp>
      <p:grpSp>
        <p:nvGrpSpPr>
          <p:cNvPr id="1161" name="Group"/>
          <p:cNvGrpSpPr/>
          <p:nvPr/>
        </p:nvGrpSpPr>
        <p:grpSpPr>
          <a:xfrm>
            <a:off x="16962451" y="1406407"/>
            <a:ext cx="6009988" cy="12076279"/>
            <a:chOff x="0" y="0"/>
            <a:chExt cx="6009987" cy="12076278"/>
          </a:xfrm>
        </p:grpSpPr>
        <p:pic>
          <p:nvPicPr>
            <p:cNvPr id="1157" name="Image" descr="Image"/>
            <p:cNvPicPr>
              <a:picLocks noChangeAspect="1"/>
            </p:cNvPicPr>
            <p:nvPr/>
          </p:nvPicPr>
          <p:blipFill>
            <a:blip r:embed="rId5"/>
            <a:srcRect t="49039" r="64769"/>
            <a:stretch>
              <a:fillRect/>
            </a:stretch>
          </p:blipFill>
          <p:spPr>
            <a:xfrm>
              <a:off x="0" y="5537691"/>
              <a:ext cx="6009988" cy="6538588"/>
            </a:xfrm>
            <a:prstGeom prst="rect">
              <a:avLst/>
            </a:prstGeom>
            <a:ln w="12700" cap="flat">
              <a:noFill/>
              <a:miter lim="400000"/>
            </a:ln>
            <a:effectLst/>
          </p:spPr>
        </p:pic>
        <p:pic>
          <p:nvPicPr>
            <p:cNvPr id="1158" name="Image" descr="Image"/>
            <p:cNvPicPr>
              <a:picLocks noChangeAspect="1"/>
            </p:cNvPicPr>
            <p:nvPr/>
          </p:nvPicPr>
          <p:blipFill>
            <a:blip r:embed="rId5"/>
            <a:srcRect l="35230" r="32664" b="55394"/>
            <a:stretch>
              <a:fillRect/>
            </a:stretch>
          </p:blipFill>
          <p:spPr>
            <a:xfrm>
              <a:off x="507224" y="12647"/>
              <a:ext cx="5438202" cy="5682925"/>
            </a:xfrm>
            <a:prstGeom prst="rect">
              <a:avLst/>
            </a:prstGeom>
            <a:ln w="12700" cap="flat">
              <a:noFill/>
              <a:miter lim="400000"/>
            </a:ln>
            <a:effectLst/>
          </p:spPr>
        </p:pic>
        <p:sp>
          <p:nvSpPr>
            <p:cNvPr id="1159" name="Rectangle"/>
            <p:cNvSpPr/>
            <p:nvPr/>
          </p:nvSpPr>
          <p:spPr>
            <a:xfrm>
              <a:off x="314252" y="0"/>
              <a:ext cx="661786" cy="498044"/>
            </a:xfrm>
            <a:prstGeom prst="rect">
              <a:avLst/>
            </a:prstGeom>
            <a:solidFill>
              <a:srgbClr val="FFFFFF"/>
            </a:solidFill>
            <a:ln w="12700" cap="flat">
              <a:noFill/>
              <a:miter lim="400000"/>
            </a:ln>
            <a:effectLst/>
          </p:spPr>
          <p:txBody>
            <a:bodyPr wrap="square" lIns="38100" tIns="38100" rIns="38100" bIns="3810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sp>
          <p:nvSpPr>
            <p:cNvPr id="1160" name="Rectangle"/>
            <p:cNvSpPr/>
            <p:nvPr/>
          </p:nvSpPr>
          <p:spPr>
            <a:xfrm>
              <a:off x="314252" y="5709868"/>
              <a:ext cx="661786" cy="498044"/>
            </a:xfrm>
            <a:prstGeom prst="rect">
              <a:avLst/>
            </a:prstGeom>
            <a:solidFill>
              <a:srgbClr val="FFFFFF"/>
            </a:solidFill>
            <a:ln w="12700" cap="flat">
              <a:noFill/>
              <a:miter lim="400000"/>
            </a:ln>
            <a:effectLst/>
          </p:spPr>
          <p:txBody>
            <a:bodyPr wrap="square" lIns="38100" tIns="38100" rIns="38100" bIns="3810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grpSp>
      <p:sp>
        <p:nvSpPr>
          <p:cNvPr id="1162" name="Sorrentino et al. 2023"/>
          <p:cNvSpPr txBox="1"/>
          <p:nvPr/>
        </p:nvSpPr>
        <p:spPr>
          <a:xfrm>
            <a:off x="16851833" y="13077108"/>
            <a:ext cx="2535313"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2200">
                <a:solidFill>
                  <a:srgbClr val="000000"/>
                </a:solidFill>
                <a:latin typeface="Times Roman"/>
                <a:ea typeface="Times Roman"/>
                <a:cs typeface="Times Roman"/>
                <a:sym typeface="Times Roman"/>
              </a:defRPr>
            </a:lvl1pPr>
          </a:lstStyle>
          <a:p>
            <a:r>
              <a:t>Sorrentino et al. 2023</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6" name="Image" descr="Image"/>
          <p:cNvPicPr>
            <a:picLocks noChangeAspect="1"/>
          </p:cNvPicPr>
          <p:nvPr/>
        </p:nvPicPr>
        <p:blipFill>
          <a:blip r:embed="rId2"/>
          <a:stretch>
            <a:fillRect/>
          </a:stretch>
        </p:blipFill>
        <p:spPr>
          <a:xfrm>
            <a:off x="-20256" y="2757327"/>
            <a:ext cx="11845922" cy="7127632"/>
          </a:xfrm>
          <a:prstGeom prst="rect">
            <a:avLst/>
          </a:prstGeom>
          <a:ln w="12700">
            <a:miter lim="400000"/>
          </a:ln>
        </p:spPr>
      </p:pic>
      <p:pic>
        <p:nvPicPr>
          <p:cNvPr id="1167" name="Image" descr="Image"/>
          <p:cNvPicPr>
            <a:picLocks noChangeAspect="1"/>
          </p:cNvPicPr>
          <p:nvPr/>
        </p:nvPicPr>
        <p:blipFill>
          <a:blip r:embed="rId3"/>
          <a:stretch>
            <a:fillRect/>
          </a:stretch>
        </p:blipFill>
        <p:spPr>
          <a:xfrm>
            <a:off x="12017415" y="2731921"/>
            <a:ext cx="11845922" cy="7261483"/>
          </a:xfrm>
          <a:prstGeom prst="rect">
            <a:avLst/>
          </a:prstGeom>
          <a:ln w="12700">
            <a:miter lim="400000"/>
          </a:ln>
        </p:spPr>
      </p:pic>
      <p:sp>
        <p:nvSpPr>
          <p:cNvPr id="1168" name="We find that to achieve the best fit (by maximizing the evidence lower bound),…"/>
          <p:cNvSpPr txBox="1"/>
          <p:nvPr/>
        </p:nvSpPr>
        <p:spPr>
          <a:xfrm>
            <a:off x="225557" y="10624418"/>
            <a:ext cx="19999339" cy="2070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2600">
                <a:solidFill>
                  <a:srgbClr val="000000"/>
                </a:solidFill>
                <a:latin typeface="Helvetica"/>
                <a:ea typeface="Helvetica"/>
                <a:cs typeface="Helvetica"/>
                <a:sym typeface="Helvetica"/>
              </a:defRPr>
            </a:pPr>
            <a:r>
              <a:t>We find that to achieve the best fit (by maximizing the evidence lower bound), </a:t>
            </a:r>
          </a:p>
          <a:p>
            <a:pPr algn="l" defTabSz="457200">
              <a:defRPr sz="2600">
                <a:solidFill>
                  <a:srgbClr val="000000"/>
                </a:solidFill>
                <a:latin typeface="Helvetica"/>
                <a:ea typeface="Helvetica"/>
                <a:cs typeface="Helvetica"/>
                <a:sym typeface="Helvetica"/>
              </a:defRPr>
            </a:pPr>
            <a:r>
              <a:t>the model needs 2-dimensional state space, </a:t>
            </a:r>
          </a:p>
          <a:p>
            <a:pPr algn="l" defTabSz="457200">
              <a:defRPr sz="2600">
                <a:solidFill>
                  <a:srgbClr val="000000"/>
                </a:solidFill>
                <a:latin typeface="Helvetica"/>
                <a:ea typeface="Helvetica"/>
                <a:cs typeface="Helvetica"/>
                <a:sym typeface="Helvetica"/>
              </a:defRPr>
            </a:pPr>
            <a:r>
              <a:t>and 3-dimensional regional parameters (linked with frequency, first eigenvector from PCA,</a:t>
            </a:r>
          </a:p>
          <a:p>
            <a:pPr algn="l" defTabSz="457200">
              <a:defRPr sz="2600">
                <a:solidFill>
                  <a:srgbClr val="000000"/>
                </a:solidFill>
                <a:latin typeface="Helvetica"/>
                <a:ea typeface="Helvetica"/>
                <a:cs typeface="Helvetica"/>
                <a:sym typeface="Helvetica"/>
              </a:defRPr>
            </a:pPr>
            <a:r>
              <a:t> and structural network), </a:t>
            </a:r>
          </a:p>
          <a:p>
            <a:pPr algn="l" defTabSz="457200">
              <a:defRPr sz="2600">
                <a:solidFill>
                  <a:srgbClr val="000000"/>
                </a:solidFill>
                <a:latin typeface="Helvetica"/>
                <a:ea typeface="Helvetica"/>
                <a:cs typeface="Helvetica"/>
                <a:sym typeface="Helvetica"/>
              </a:defRPr>
            </a:pPr>
            <a:r>
              <a:t>one of which is strongly correlated with the map of genetic expression in human brain.</a:t>
            </a:r>
          </a:p>
        </p:txBody>
      </p:sp>
      <p:sp>
        <p:nvSpPr>
          <p:cNvPr id="1169" name="Parameter inference on brain network models with unknown node dynamics and spatial heterogeneity"/>
          <p:cNvSpPr txBox="1"/>
          <p:nvPr/>
        </p:nvSpPr>
        <p:spPr>
          <a:xfrm>
            <a:off x="61772" y="137222"/>
            <a:ext cx="23378878" cy="647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defRPr sz="3600" b="1">
                <a:solidFill>
                  <a:schemeClr val="accent5">
                    <a:lumOff val="-29866"/>
                  </a:schemeClr>
                </a:solidFill>
                <a:latin typeface="Helvetica"/>
                <a:ea typeface="Helvetica"/>
                <a:cs typeface="Helvetica"/>
                <a:sym typeface="Helvetica"/>
              </a:defRPr>
            </a:lvl1pPr>
          </a:lstStyle>
          <a:p>
            <a:pPr>
              <a:defRPr b="0">
                <a:solidFill>
                  <a:srgbClr val="000000"/>
                </a:solidFill>
              </a:defRPr>
            </a:pPr>
            <a:r>
              <a:rPr b="1">
                <a:solidFill>
                  <a:schemeClr val="accent5">
                    <a:lumOff val="-29866"/>
                  </a:schemeClr>
                </a:solidFill>
              </a:rPr>
              <a:t>Parameter inference on brain network models with unknown node dynamics and spatial heterogeneity</a:t>
            </a:r>
          </a:p>
        </p:txBody>
      </p:sp>
      <p:sp>
        <p:nvSpPr>
          <p:cNvPr id="1170" name="Sip et al, Science advances 2023"/>
          <p:cNvSpPr txBox="1"/>
          <p:nvPr/>
        </p:nvSpPr>
        <p:spPr>
          <a:xfrm>
            <a:off x="343061" y="12931793"/>
            <a:ext cx="5390339" cy="5234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lvl1pPr>
          </a:lstStyle>
          <a:p>
            <a:r>
              <a:t>Sip et al, Science advances 2023</a:t>
            </a:r>
          </a:p>
        </p:txBody>
      </p:sp>
      <p:sp>
        <p:nvSpPr>
          <p:cNvPr id="1171" name="To infer the unknown generative dynamical system (NMMs), the state-to-observation projection as well as…"/>
          <p:cNvSpPr txBox="1"/>
          <p:nvPr/>
        </p:nvSpPr>
        <p:spPr>
          <a:xfrm>
            <a:off x="158923" y="905759"/>
            <a:ext cx="24270095"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2500">
                <a:solidFill>
                  <a:srgbClr val="000000"/>
                </a:solidFill>
                <a:latin typeface="Helvetica"/>
                <a:ea typeface="Helvetica"/>
                <a:cs typeface="Helvetica"/>
                <a:sym typeface="Helvetica"/>
              </a:defRPr>
            </a:pPr>
            <a:r>
              <a:t>To infer the unknown generative dynamical system (NMMs), the state-to-observation projection as well as </a:t>
            </a:r>
          </a:p>
          <a:p>
            <a:pPr algn="l" defTabSz="457200">
              <a:defRPr sz="2500">
                <a:solidFill>
                  <a:srgbClr val="000000"/>
                </a:solidFill>
                <a:latin typeface="Helvetica"/>
                <a:ea typeface="Helvetica"/>
                <a:cs typeface="Helvetica"/>
                <a:sym typeface="Helvetica"/>
              </a:defRPr>
            </a:pPr>
            <a:r>
              <a:t>A common external input, the subject-specific and region-specific parameters:</a:t>
            </a:r>
          </a:p>
        </p:txBody>
      </p:sp>
      <p:sp>
        <p:nvSpPr>
          <p:cNvPr id="1172" name="Generic Hopf model of of neural excitability (mono-stable)"/>
          <p:cNvSpPr txBox="1"/>
          <p:nvPr/>
        </p:nvSpPr>
        <p:spPr>
          <a:xfrm>
            <a:off x="1309571" y="2157731"/>
            <a:ext cx="9186268" cy="53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2800">
                <a:solidFill>
                  <a:srgbClr val="000000"/>
                </a:solidFill>
                <a:latin typeface="Helvetica"/>
                <a:ea typeface="Helvetica"/>
                <a:cs typeface="Helvetica"/>
                <a:sym typeface="Helvetica"/>
              </a:defRPr>
            </a:lvl1pPr>
          </a:lstStyle>
          <a:p>
            <a:r>
              <a:t>Generic Hopf model of of neural excitability (mono-stable)</a:t>
            </a:r>
          </a:p>
        </p:txBody>
      </p:sp>
      <p:sp>
        <p:nvSpPr>
          <p:cNvPr id="1173" name="Mean-field model of of conductance-based spiking neurone (bi-stable)"/>
          <p:cNvSpPr txBox="1"/>
          <p:nvPr/>
        </p:nvSpPr>
        <p:spPr>
          <a:xfrm>
            <a:off x="12747703" y="2157731"/>
            <a:ext cx="11138315" cy="53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defRPr sz="2800">
                <a:solidFill>
                  <a:srgbClr val="000000"/>
                </a:solidFill>
                <a:latin typeface="Helvetica"/>
                <a:ea typeface="Helvetica"/>
                <a:cs typeface="Helvetica"/>
                <a:sym typeface="Helvetica"/>
              </a:defRPr>
            </a:lvl1pPr>
          </a:lstStyle>
          <a:p>
            <a:r>
              <a:t>Mean-field model of of conductance-based spiking neurone (bi-stable)</a:t>
            </a:r>
          </a:p>
        </p:txBody>
      </p:sp>
      <p:pic>
        <p:nvPicPr>
          <p:cNvPr id="1174" name="Image" descr="Image"/>
          <p:cNvPicPr>
            <a:picLocks noChangeAspect="1"/>
          </p:cNvPicPr>
          <p:nvPr/>
        </p:nvPicPr>
        <p:blipFill>
          <a:blip r:embed="rId4"/>
          <a:stretch>
            <a:fillRect/>
          </a:stretch>
        </p:blipFill>
        <p:spPr>
          <a:xfrm>
            <a:off x="15820916" y="10034193"/>
            <a:ext cx="7074532" cy="3653131"/>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 name="SBI"/>
          <p:cNvSpPr txBox="1"/>
          <p:nvPr/>
        </p:nvSpPr>
        <p:spPr>
          <a:xfrm>
            <a:off x="4177938" y="578465"/>
            <a:ext cx="801726" cy="597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400"/>
            </a:lvl1pPr>
          </a:lstStyle>
          <a:p>
            <a:r>
              <a:t>SBI</a:t>
            </a:r>
          </a:p>
        </p:txBody>
      </p:sp>
      <p:sp>
        <p:nvSpPr>
          <p:cNvPr id="1177" name="HMC"/>
          <p:cNvSpPr txBox="1"/>
          <p:nvPr/>
        </p:nvSpPr>
        <p:spPr>
          <a:xfrm>
            <a:off x="16273200" y="578465"/>
            <a:ext cx="1113918" cy="597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400"/>
            </a:lvl1pPr>
          </a:lstStyle>
          <a:p>
            <a:r>
              <a:t>HMC</a:t>
            </a:r>
          </a:p>
        </p:txBody>
      </p:sp>
      <p:sp>
        <p:nvSpPr>
          <p:cNvPr id="1178" name="Efficient programming in PPLs (Stan)"/>
          <p:cNvSpPr txBox="1"/>
          <p:nvPr/>
        </p:nvSpPr>
        <p:spPr>
          <a:xfrm>
            <a:off x="13324549" y="4573152"/>
            <a:ext cx="5202328" cy="4625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b="1"/>
              <a:t>Efficient</a:t>
            </a:r>
            <a:r>
              <a:t> programming in PPLs (Stan)</a:t>
            </a:r>
          </a:p>
        </p:txBody>
      </p:sp>
      <p:sp>
        <p:nvSpPr>
          <p:cNvPr id="1179" name="Appropriate form of re-parameterization"/>
          <p:cNvSpPr txBox="1"/>
          <p:nvPr/>
        </p:nvSpPr>
        <p:spPr>
          <a:xfrm>
            <a:off x="13337127" y="6460432"/>
            <a:ext cx="5747005" cy="4625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Appropriate form of </a:t>
            </a:r>
            <a:r>
              <a:rPr b="1"/>
              <a:t>re-parameterization</a:t>
            </a:r>
          </a:p>
        </p:txBody>
      </p:sp>
      <p:sp>
        <p:nvSpPr>
          <p:cNvPr id="1180" name="Fast simulation in the desired language"/>
          <p:cNvSpPr txBox="1"/>
          <p:nvPr/>
        </p:nvSpPr>
        <p:spPr>
          <a:xfrm>
            <a:off x="729451" y="4573152"/>
            <a:ext cx="5472380" cy="4625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b="1"/>
              <a:t>Fast</a:t>
            </a:r>
            <a:r>
              <a:t> simulation in the desired language</a:t>
            </a:r>
          </a:p>
        </p:txBody>
      </p:sp>
      <p:sp>
        <p:nvSpPr>
          <p:cNvPr id="1181" name="Slow convergence (stochastic transformation)"/>
          <p:cNvSpPr txBox="1"/>
          <p:nvPr/>
        </p:nvSpPr>
        <p:spPr>
          <a:xfrm>
            <a:off x="13246426" y="2458893"/>
            <a:ext cx="6371235" cy="4625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b="1"/>
              <a:t>Slow</a:t>
            </a:r>
            <a:r>
              <a:t> convergence (stochastic transformation)</a:t>
            </a:r>
          </a:p>
        </p:txBody>
      </p:sp>
      <p:sp>
        <p:nvSpPr>
          <p:cNvPr id="1182" name="Fast convergence (deterministic transformation) and bypass MCMC"/>
          <p:cNvSpPr txBox="1"/>
          <p:nvPr/>
        </p:nvSpPr>
        <p:spPr>
          <a:xfrm>
            <a:off x="692847" y="2458893"/>
            <a:ext cx="9369858" cy="4625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Fast convergence (deterministic transformation) and </a:t>
            </a:r>
            <a:r>
              <a:rPr b="1"/>
              <a:t>bypass</a:t>
            </a:r>
            <a:r>
              <a:t> MCMC</a:t>
            </a:r>
          </a:p>
        </p:txBody>
      </p:sp>
      <p:sp>
        <p:nvSpPr>
          <p:cNvPr id="1183" name="Embarrassingly parallel execution of only independent chains"/>
          <p:cNvSpPr txBox="1"/>
          <p:nvPr/>
        </p:nvSpPr>
        <p:spPr>
          <a:xfrm>
            <a:off x="13279370" y="3509673"/>
            <a:ext cx="8692897" cy="4625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b="1"/>
              <a:t>Embarrassingly parallel</a:t>
            </a:r>
            <a:r>
              <a:t> execution of only independent chains</a:t>
            </a:r>
          </a:p>
        </p:txBody>
      </p:sp>
      <p:sp>
        <p:nvSpPr>
          <p:cNvPr id="1184" name="Easily run independently on CPUs/GPUs"/>
          <p:cNvSpPr txBox="1"/>
          <p:nvPr/>
        </p:nvSpPr>
        <p:spPr>
          <a:xfrm>
            <a:off x="702889" y="3449494"/>
            <a:ext cx="5769560" cy="4625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Easily run </a:t>
            </a:r>
            <a:r>
              <a:rPr b="1"/>
              <a:t>independently</a:t>
            </a:r>
            <a:r>
              <a:t> on CPUs/GPUs</a:t>
            </a:r>
          </a:p>
        </p:txBody>
      </p:sp>
      <p:sp>
        <p:nvSpPr>
          <p:cNvPr id="1185" name="Informative data features"/>
          <p:cNvSpPr txBox="1"/>
          <p:nvPr/>
        </p:nvSpPr>
        <p:spPr>
          <a:xfrm>
            <a:off x="769157" y="6571962"/>
            <a:ext cx="3630474" cy="4625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b="1"/>
              <a:t>Informative</a:t>
            </a:r>
            <a:r>
              <a:t> data features</a:t>
            </a:r>
          </a:p>
        </p:txBody>
      </p:sp>
      <p:sp>
        <p:nvSpPr>
          <p:cNvPr id="1186" name="Unbiased/exact with less uncertainty (principled for model comparison)"/>
          <p:cNvSpPr txBox="1"/>
          <p:nvPr/>
        </p:nvSpPr>
        <p:spPr>
          <a:xfrm>
            <a:off x="13159599" y="8801591"/>
            <a:ext cx="10278997" cy="4625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rPr b="1"/>
              <a:t>Unbiased/exact</a:t>
            </a:r>
            <a:r>
              <a:t> with less uncertainty (principled for model comparison)</a:t>
            </a:r>
          </a:p>
        </p:txBody>
      </p:sp>
      <p:sp>
        <p:nvSpPr>
          <p:cNvPr id="1187" name="Parametric inference but can deal with multi-modalities"/>
          <p:cNvSpPr txBox="1"/>
          <p:nvPr/>
        </p:nvSpPr>
        <p:spPr>
          <a:xfrm>
            <a:off x="714089" y="8814291"/>
            <a:ext cx="7729424" cy="4625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b="1"/>
              <a:t>Parametric</a:t>
            </a:r>
            <a:r>
              <a:t> inference but can deal with multi-modalities</a:t>
            </a:r>
          </a:p>
        </p:txBody>
      </p:sp>
      <p:sp>
        <p:nvSpPr>
          <p:cNvPr id="1188" name="Degeneracy impede whole inference (small step-size)…"/>
          <p:cNvSpPr txBox="1"/>
          <p:nvPr/>
        </p:nvSpPr>
        <p:spPr>
          <a:xfrm>
            <a:off x="13313742" y="7478086"/>
            <a:ext cx="7350863" cy="830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Degeneracy impede whole inference (small step-size)</a:t>
            </a:r>
          </a:p>
          <a:p>
            <a:pPr algn="l"/>
            <a:r>
              <a:t>but this can be used as </a:t>
            </a:r>
            <a:r>
              <a:rPr b="1"/>
              <a:t>diagnostics</a:t>
            </a:r>
          </a:p>
        </p:txBody>
      </p:sp>
      <p:sp>
        <p:nvSpPr>
          <p:cNvPr id="1189" name="Deal with degeneracy…"/>
          <p:cNvSpPr txBox="1"/>
          <p:nvPr/>
        </p:nvSpPr>
        <p:spPr>
          <a:xfrm>
            <a:off x="712186" y="7477932"/>
            <a:ext cx="5522367" cy="8311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r>
              <a:t>Deal with </a:t>
            </a:r>
            <a:r>
              <a:rPr b="1"/>
              <a:t>degeneracy</a:t>
            </a:r>
          </a:p>
          <a:p>
            <a:r>
              <a:t>but needs identifiability analysis in extra</a:t>
            </a:r>
          </a:p>
        </p:txBody>
      </p:sp>
      <p:sp>
        <p:nvSpPr>
          <p:cNvPr id="1190" name="Require the access to the full knowledge on state space dynamics"/>
          <p:cNvSpPr txBox="1"/>
          <p:nvPr/>
        </p:nvSpPr>
        <p:spPr>
          <a:xfrm>
            <a:off x="13269670" y="1586447"/>
            <a:ext cx="9320785" cy="4625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Require the access to the full knowledge on </a:t>
            </a:r>
            <a:r>
              <a:rPr b="1"/>
              <a:t>state space dynamics</a:t>
            </a:r>
          </a:p>
        </p:txBody>
      </p:sp>
      <p:sp>
        <p:nvSpPr>
          <p:cNvPr id="1191" name="Only low-dimensional data feature rather than raw time series"/>
          <p:cNvSpPr txBox="1"/>
          <p:nvPr/>
        </p:nvSpPr>
        <p:spPr>
          <a:xfrm>
            <a:off x="661388" y="1471613"/>
            <a:ext cx="8760258" cy="4625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Only </a:t>
            </a:r>
            <a:r>
              <a:rPr b="1"/>
              <a:t>low-dimensional data feature</a:t>
            </a:r>
            <a:r>
              <a:t> rather than raw time series</a:t>
            </a:r>
          </a:p>
        </p:txBody>
      </p:sp>
      <p:sp>
        <p:nvSpPr>
          <p:cNvPr id="1192" name="The lack of amortization (new data, extra computational cost)"/>
          <p:cNvSpPr txBox="1"/>
          <p:nvPr/>
        </p:nvSpPr>
        <p:spPr>
          <a:xfrm>
            <a:off x="13301773" y="5567592"/>
            <a:ext cx="8648092" cy="4625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The </a:t>
            </a:r>
            <a:r>
              <a:rPr b="1"/>
              <a:t>lack of amortization</a:t>
            </a:r>
            <a:r>
              <a:t> (new data, extra computational cost)</a:t>
            </a:r>
          </a:p>
        </p:txBody>
      </p:sp>
      <p:sp>
        <p:nvSpPr>
          <p:cNvPr id="1193" name="Amortized (new data, no computational cost)"/>
          <p:cNvSpPr txBox="1"/>
          <p:nvPr/>
        </p:nvSpPr>
        <p:spPr>
          <a:xfrm>
            <a:off x="776051" y="5567592"/>
            <a:ext cx="6323382" cy="4625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b="1"/>
              <a:t>Amortized</a:t>
            </a:r>
            <a:r>
              <a:t> (new data, no computational cost)</a:t>
            </a:r>
          </a:p>
        </p:txBody>
      </p:sp>
      <p:sp>
        <p:nvSpPr>
          <p:cNvPr id="1194" name="Scalable with parameters rather than the data"/>
          <p:cNvSpPr txBox="1"/>
          <p:nvPr/>
        </p:nvSpPr>
        <p:spPr>
          <a:xfrm>
            <a:off x="13349753" y="9695193"/>
            <a:ext cx="6774181"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vl1pPr>
          </a:lstStyle>
          <a:p>
            <a:r>
              <a:t>Scalable with parameters rather than the data</a:t>
            </a:r>
          </a:p>
        </p:txBody>
      </p:sp>
      <p:sp>
        <p:nvSpPr>
          <p:cNvPr id="1195" name="Scalable with data rather than the parameters"/>
          <p:cNvSpPr txBox="1"/>
          <p:nvPr/>
        </p:nvSpPr>
        <p:spPr>
          <a:xfrm>
            <a:off x="753852" y="9695193"/>
            <a:ext cx="6774181"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vl1pPr>
          </a:lstStyle>
          <a:p>
            <a:r>
              <a:t>Scalable with data rather than the parameters</a:t>
            </a:r>
          </a:p>
        </p:txBody>
      </p:sp>
      <p:sp>
        <p:nvSpPr>
          <p:cNvPr id="1196" name="Inference is task-dependent, no single algorithm is the best for all problems (task-dependent, there is no free lunch)"/>
          <p:cNvSpPr txBox="1"/>
          <p:nvPr/>
        </p:nvSpPr>
        <p:spPr>
          <a:xfrm>
            <a:off x="2466099" y="11874978"/>
            <a:ext cx="17457395" cy="5000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600"/>
            </a:pPr>
            <a:r>
              <a:t>Inference is task-dependent, </a:t>
            </a:r>
            <a:r>
              <a:rPr b="1"/>
              <a:t>no single algorithm</a:t>
            </a:r>
            <a:r>
              <a:t> is the best for all problems (</a:t>
            </a:r>
            <a:r>
              <a:rPr b="1"/>
              <a:t>task-dependent</a:t>
            </a:r>
            <a:r>
              <a:t>, there is no free lunch)</a:t>
            </a:r>
          </a:p>
        </p:txBody>
      </p:sp>
      <p:sp>
        <p:nvSpPr>
          <p:cNvPr id="1197" name="Computational resources and expertise on the state-of-the-art inference algorithms (TVB inference facility in EBRAINS)"/>
          <p:cNvSpPr txBox="1"/>
          <p:nvPr/>
        </p:nvSpPr>
        <p:spPr>
          <a:xfrm>
            <a:off x="1037539" y="12720096"/>
            <a:ext cx="20314515" cy="5248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800"/>
            </a:pPr>
            <a:r>
              <a:rPr b="1"/>
              <a:t>Computational resources</a:t>
            </a:r>
            <a:r>
              <a:t> and </a:t>
            </a:r>
            <a:r>
              <a:rPr b="1"/>
              <a:t>expertise on the state-of-the-art inference algorithms (TVB inference facility in EBRAINS) </a:t>
            </a:r>
          </a:p>
        </p:txBody>
      </p:sp>
      <p:sp>
        <p:nvSpPr>
          <p:cNvPr id="1198" name="dramatically sensitivity to prior distribution"/>
          <p:cNvSpPr txBox="1"/>
          <p:nvPr/>
        </p:nvSpPr>
        <p:spPr>
          <a:xfrm>
            <a:off x="13347012" y="10760843"/>
            <a:ext cx="6035346" cy="4625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dramatically </a:t>
            </a:r>
            <a:r>
              <a:rPr b="1"/>
              <a:t>sensitivity</a:t>
            </a:r>
            <a:r>
              <a:t> to </a:t>
            </a:r>
            <a:r>
              <a:rPr b="1"/>
              <a:t>prior</a:t>
            </a:r>
            <a:r>
              <a:t> distribution</a:t>
            </a:r>
          </a:p>
        </p:txBody>
      </p:sp>
      <p:sp>
        <p:nvSpPr>
          <p:cNvPr id="1199" name="No sensitivity to prior distribution"/>
          <p:cNvSpPr txBox="1"/>
          <p:nvPr/>
        </p:nvSpPr>
        <p:spPr>
          <a:xfrm>
            <a:off x="782854" y="10760843"/>
            <a:ext cx="4737203" cy="4625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b="1"/>
              <a:t>No sensitivity</a:t>
            </a:r>
            <a:r>
              <a:t> to prior distribution</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1" name="Data Inference team INS Marseille…"/>
          <p:cNvSpPr txBox="1"/>
          <p:nvPr/>
        </p:nvSpPr>
        <p:spPr>
          <a:xfrm>
            <a:off x="15827153" y="95877"/>
            <a:ext cx="9164986" cy="149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pPr algn="l" defTabSz="457200">
              <a:defRPr sz="4600" i="1">
                <a:solidFill>
                  <a:schemeClr val="accent1">
                    <a:hueOff val="114395"/>
                    <a:lumOff val="-24975"/>
                  </a:schemeClr>
                </a:solidFill>
                <a:latin typeface="Times Roman"/>
                <a:ea typeface="Times Roman"/>
                <a:cs typeface="Times Roman"/>
                <a:sym typeface="Times Roman"/>
              </a:defRPr>
            </a:pPr>
            <a:r>
              <a:t>Data Inference team INS Marseille</a:t>
            </a:r>
          </a:p>
          <a:p>
            <a:pPr algn="l" defTabSz="457200">
              <a:defRPr sz="4600" i="1">
                <a:solidFill>
                  <a:schemeClr val="accent1">
                    <a:hueOff val="114395"/>
                    <a:lumOff val="-24975"/>
                  </a:schemeClr>
                </a:solidFill>
                <a:latin typeface="Times Roman"/>
                <a:ea typeface="Times Roman"/>
                <a:cs typeface="Times Roman"/>
                <a:sym typeface="Times Roman"/>
              </a:defRPr>
            </a:pPr>
            <a:r>
              <a:t>                (INSFerence)</a:t>
            </a:r>
          </a:p>
        </p:txBody>
      </p:sp>
      <p:sp>
        <p:nvSpPr>
          <p:cNvPr id="1202" name="Codes: https://github.com/ins-amu"/>
          <p:cNvSpPr txBox="1"/>
          <p:nvPr/>
        </p:nvSpPr>
        <p:spPr>
          <a:xfrm>
            <a:off x="642501" y="9276302"/>
            <a:ext cx="7670065" cy="634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2438339">
              <a:defRPr sz="3800"/>
            </a:lvl1pPr>
          </a:lstStyle>
          <a:p>
            <a:r>
              <a:t>Codes: https://github.com/ins-amu</a:t>
            </a:r>
          </a:p>
        </p:txBody>
      </p:sp>
      <p:pic>
        <p:nvPicPr>
          <p:cNvPr id="1203" name="ebrains_logo_black.png__400x148_q85_crop_subsampling-2.png" descr="ebrains_logo_black.png__400x148_q85_crop_subsampling-2.png"/>
          <p:cNvPicPr>
            <a:picLocks noChangeAspect="1"/>
          </p:cNvPicPr>
          <p:nvPr/>
        </p:nvPicPr>
        <p:blipFill>
          <a:blip r:embed="rId2"/>
          <a:stretch>
            <a:fillRect/>
          </a:stretch>
        </p:blipFill>
        <p:spPr>
          <a:xfrm>
            <a:off x="712478" y="10884615"/>
            <a:ext cx="3682151" cy="1362396"/>
          </a:xfrm>
          <a:prstGeom prst="rect">
            <a:avLst/>
          </a:prstGeom>
          <a:ln w="12700">
            <a:miter lim="400000"/>
          </a:ln>
        </p:spPr>
      </p:pic>
      <p:sp>
        <p:nvSpPr>
          <p:cNvPr id="1204" name="Marmaduke  M. WOODMAN…"/>
          <p:cNvSpPr txBox="1"/>
          <p:nvPr/>
        </p:nvSpPr>
        <p:spPr>
          <a:xfrm>
            <a:off x="13258510" y="2136841"/>
            <a:ext cx="9834038" cy="5524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pPr lvl="6" algn="l" defTabSz="457200">
              <a:spcBef>
                <a:spcPts val="1200"/>
              </a:spcBef>
              <a:defRPr sz="3000">
                <a:solidFill>
                  <a:srgbClr val="000000"/>
                </a:solidFill>
                <a:latin typeface="Times Roman"/>
                <a:ea typeface="Times Roman"/>
                <a:cs typeface="Times Roman"/>
                <a:sym typeface="Times Roman"/>
              </a:defRPr>
            </a:pPr>
            <a:r>
              <a:t>Marmaduke  M. WOODMAN</a:t>
            </a:r>
          </a:p>
          <a:p>
            <a:pPr lvl="6" algn="l" defTabSz="457200">
              <a:spcBef>
                <a:spcPts val="1200"/>
              </a:spcBef>
              <a:defRPr sz="3000">
                <a:solidFill>
                  <a:srgbClr val="000000"/>
                </a:solidFill>
                <a:latin typeface="Times Roman"/>
                <a:ea typeface="Times Roman"/>
                <a:cs typeface="Times Roman"/>
                <a:sym typeface="Times Roman"/>
              </a:defRPr>
            </a:pPr>
            <a:r>
              <a:t>Spase PETKOSKI</a:t>
            </a:r>
          </a:p>
          <a:p>
            <a:pPr lvl="6" algn="l" defTabSz="457200">
              <a:spcBef>
                <a:spcPts val="1200"/>
              </a:spcBef>
              <a:defRPr sz="3000">
                <a:solidFill>
                  <a:srgbClr val="000000"/>
                </a:solidFill>
                <a:latin typeface="Times Roman"/>
                <a:ea typeface="Times Roman"/>
                <a:cs typeface="Times Roman"/>
                <a:sym typeface="Times Roman"/>
              </a:defRPr>
            </a:pPr>
            <a:r>
              <a:t>Abolfazl ZIAEE MEHR</a:t>
            </a:r>
          </a:p>
          <a:p>
            <a:pPr lvl="6" algn="l" defTabSz="457200">
              <a:spcBef>
                <a:spcPts val="1200"/>
              </a:spcBef>
              <a:defRPr sz="3000">
                <a:solidFill>
                  <a:srgbClr val="000000"/>
                </a:solidFill>
                <a:latin typeface="Times Roman"/>
                <a:ea typeface="Times Roman"/>
                <a:cs typeface="Times Roman"/>
                <a:sym typeface="Times Roman"/>
              </a:defRPr>
            </a:pPr>
            <a:r>
              <a:t>Amir ESMAEILI</a:t>
            </a:r>
          </a:p>
          <a:p>
            <a:pPr lvl="6" algn="l" defTabSz="457200">
              <a:spcBef>
                <a:spcPts val="1200"/>
              </a:spcBef>
              <a:defRPr sz="3000">
                <a:solidFill>
                  <a:srgbClr val="000000"/>
                </a:solidFill>
                <a:latin typeface="Times Roman"/>
                <a:ea typeface="Times Roman"/>
                <a:cs typeface="Times Roman"/>
                <a:sym typeface="Times Roman"/>
              </a:defRPr>
            </a:pPr>
            <a:r>
              <a:t>Jean-Didier Lemaréchal</a:t>
            </a:r>
          </a:p>
          <a:p>
            <a:pPr lvl="6" algn="l" defTabSz="457200">
              <a:spcBef>
                <a:spcPts val="1200"/>
              </a:spcBef>
              <a:defRPr sz="3000">
                <a:solidFill>
                  <a:srgbClr val="000000"/>
                </a:solidFill>
                <a:latin typeface="Times Roman"/>
                <a:ea typeface="Times Roman"/>
                <a:cs typeface="Times Roman"/>
                <a:sym typeface="Times Roman"/>
              </a:defRPr>
            </a:pPr>
            <a:r>
              <a:t>Viktor SIP</a:t>
            </a:r>
          </a:p>
          <a:p>
            <a:pPr lvl="5" algn="l" defTabSz="457200">
              <a:spcBef>
                <a:spcPts val="1200"/>
              </a:spcBef>
              <a:defRPr sz="3000">
                <a:solidFill>
                  <a:srgbClr val="000000"/>
                </a:solidFill>
                <a:latin typeface="Times Roman"/>
                <a:ea typeface="Times Roman"/>
                <a:cs typeface="Times Roman"/>
                <a:sym typeface="Times Roman"/>
              </a:defRPr>
            </a:pPr>
            <a:r>
              <a:t>     Anirudh  VATTIKONDA, …</a:t>
            </a:r>
          </a:p>
          <a:p>
            <a:pPr lvl="6" algn="l" defTabSz="457200">
              <a:spcBef>
                <a:spcPts val="1200"/>
              </a:spcBef>
              <a:defRPr sz="3000">
                <a:solidFill>
                  <a:srgbClr val="000000"/>
                </a:solidFill>
                <a:latin typeface="Times Roman"/>
                <a:ea typeface="Times Roman"/>
                <a:cs typeface="Times Roman"/>
                <a:sym typeface="Times Roman"/>
              </a:defRPr>
            </a:pPr>
            <a:endParaRPr/>
          </a:p>
          <a:p>
            <a:pPr lvl="6" algn="l" defTabSz="457200">
              <a:spcBef>
                <a:spcPts val="1200"/>
              </a:spcBef>
              <a:defRPr sz="3000">
                <a:solidFill>
                  <a:srgbClr val="000000"/>
                </a:solidFill>
                <a:latin typeface="Times Roman"/>
                <a:ea typeface="Times Roman"/>
                <a:cs typeface="Times Roman"/>
                <a:sym typeface="Times Roman"/>
              </a:defRPr>
            </a:pPr>
            <a:r>
              <a:t>                                                     </a:t>
            </a:r>
          </a:p>
        </p:txBody>
      </p:sp>
      <p:pic>
        <p:nvPicPr>
          <p:cNvPr id="1205" name="w4Y3vJm9tWC4q3444.png" descr="w4Y3vJm9tWC4q3444.png"/>
          <p:cNvPicPr>
            <a:picLocks noChangeAspect="1"/>
          </p:cNvPicPr>
          <p:nvPr/>
        </p:nvPicPr>
        <p:blipFill>
          <a:blip r:embed="rId3"/>
          <a:stretch>
            <a:fillRect/>
          </a:stretch>
        </p:blipFill>
        <p:spPr>
          <a:xfrm>
            <a:off x="12289712" y="68167"/>
            <a:ext cx="3154376" cy="3154376"/>
          </a:xfrm>
          <a:prstGeom prst="rect">
            <a:avLst/>
          </a:prstGeom>
          <a:ln w="12700">
            <a:miter lim="400000"/>
          </a:ln>
        </p:spPr>
      </p:pic>
      <p:pic>
        <p:nvPicPr>
          <p:cNvPr id="1206" name="Image" descr="Image"/>
          <p:cNvPicPr>
            <a:picLocks noChangeAspect="1"/>
          </p:cNvPicPr>
          <p:nvPr/>
        </p:nvPicPr>
        <p:blipFill>
          <a:blip r:embed="rId4"/>
          <a:stretch>
            <a:fillRect/>
          </a:stretch>
        </p:blipFill>
        <p:spPr>
          <a:xfrm>
            <a:off x="2375407" y="2372843"/>
            <a:ext cx="12835336" cy="8401680"/>
          </a:xfrm>
          <a:prstGeom prst="rect">
            <a:avLst/>
          </a:prstGeom>
          <a:ln w="12700">
            <a:miter lim="400000"/>
          </a:ln>
        </p:spPr>
      </p:pic>
      <p:sp>
        <p:nvSpPr>
          <p:cNvPr id="1207" name="TVB-inference"/>
          <p:cNvSpPr txBox="1"/>
          <p:nvPr/>
        </p:nvSpPr>
        <p:spPr>
          <a:xfrm>
            <a:off x="582756" y="10080458"/>
            <a:ext cx="3154376" cy="634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2438339">
              <a:defRPr sz="3800"/>
            </a:lvl1pPr>
          </a:lstStyle>
          <a:p>
            <a:r>
              <a:t>TVB-inference</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9" name="Appendix"/>
          <p:cNvSpPr txBox="1"/>
          <p:nvPr/>
        </p:nvSpPr>
        <p:spPr>
          <a:xfrm>
            <a:off x="1777052" y="6038291"/>
            <a:ext cx="5740909" cy="16394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400"/>
            </a:lvl1pPr>
          </a:lstStyle>
          <a:p>
            <a:r>
              <a:t>Appendix</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1" name="Image" descr="Image"/>
          <p:cNvPicPr>
            <a:picLocks noChangeAspect="1"/>
          </p:cNvPicPr>
          <p:nvPr/>
        </p:nvPicPr>
        <p:blipFill>
          <a:blip r:embed="rId2"/>
          <a:stretch>
            <a:fillRect/>
          </a:stretch>
        </p:blipFill>
        <p:spPr>
          <a:xfrm>
            <a:off x="415930" y="3263"/>
            <a:ext cx="10632744" cy="7974559"/>
          </a:xfrm>
          <a:prstGeom prst="rect">
            <a:avLst/>
          </a:prstGeom>
          <a:ln w="12700">
            <a:miter lim="400000"/>
          </a:ln>
        </p:spPr>
      </p:pic>
      <p:pic>
        <p:nvPicPr>
          <p:cNvPr id="1212" name="Image" descr="Image"/>
          <p:cNvPicPr>
            <a:picLocks noChangeAspect="1"/>
          </p:cNvPicPr>
          <p:nvPr/>
        </p:nvPicPr>
        <p:blipFill>
          <a:blip r:embed="rId3"/>
          <a:stretch>
            <a:fillRect/>
          </a:stretch>
        </p:blipFill>
        <p:spPr>
          <a:xfrm>
            <a:off x="12403880" y="47206"/>
            <a:ext cx="11190600" cy="8392951"/>
          </a:xfrm>
          <a:prstGeom prst="rect">
            <a:avLst/>
          </a:prstGeom>
          <a:ln w="12700">
            <a:miter lim="400000"/>
          </a:ln>
        </p:spPr>
      </p:pic>
      <p:pic>
        <p:nvPicPr>
          <p:cNvPr id="1213" name="Image" descr="Image"/>
          <p:cNvPicPr>
            <a:picLocks noChangeAspect="1"/>
          </p:cNvPicPr>
          <p:nvPr/>
        </p:nvPicPr>
        <p:blipFill>
          <a:blip r:embed="rId4"/>
          <a:stretch>
            <a:fillRect/>
          </a:stretch>
        </p:blipFill>
        <p:spPr>
          <a:xfrm>
            <a:off x="13425512" y="7166754"/>
            <a:ext cx="9831042" cy="7373281"/>
          </a:xfrm>
          <a:prstGeom prst="rect">
            <a:avLst/>
          </a:prstGeom>
          <a:ln w="12700">
            <a:miter lim="400000"/>
          </a:ln>
        </p:spPr>
      </p:pic>
      <p:pic>
        <p:nvPicPr>
          <p:cNvPr id="1214" name="Image" descr="Image"/>
          <p:cNvPicPr>
            <a:picLocks noChangeAspect="1"/>
          </p:cNvPicPr>
          <p:nvPr/>
        </p:nvPicPr>
        <p:blipFill>
          <a:blip r:embed="rId5"/>
          <a:stretch>
            <a:fillRect/>
          </a:stretch>
        </p:blipFill>
        <p:spPr>
          <a:xfrm>
            <a:off x="2036126" y="7520051"/>
            <a:ext cx="8246931" cy="6185199"/>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goat_boy_water_observations.jpeg" descr="goat_boy_water_observations.jpeg"/>
          <p:cNvPicPr>
            <a:picLocks noChangeAspect="1"/>
          </p:cNvPicPr>
          <p:nvPr/>
        </p:nvPicPr>
        <p:blipFill>
          <a:blip r:embed="rId2"/>
          <a:stretch>
            <a:fillRect/>
          </a:stretch>
        </p:blipFill>
        <p:spPr>
          <a:xfrm>
            <a:off x="312939" y="2328899"/>
            <a:ext cx="14960448" cy="11220337"/>
          </a:xfrm>
          <a:prstGeom prst="rect">
            <a:avLst/>
          </a:prstGeom>
          <a:ln w="12700">
            <a:miter lim="400000"/>
          </a:ln>
        </p:spPr>
      </p:pic>
      <p:sp>
        <p:nvSpPr>
          <p:cNvPr id="219" name="Observations:…"/>
          <p:cNvSpPr txBox="1"/>
          <p:nvPr/>
        </p:nvSpPr>
        <p:spPr>
          <a:xfrm>
            <a:off x="15680394" y="4495799"/>
            <a:ext cx="7370018" cy="472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spcBef>
                <a:spcPts val="1200"/>
              </a:spcBef>
              <a:defRPr sz="2800" b="1">
                <a:solidFill>
                  <a:srgbClr val="000000"/>
                </a:solidFill>
                <a:latin typeface="Times Roman"/>
                <a:ea typeface="Times Roman"/>
                <a:cs typeface="Times Roman"/>
                <a:sym typeface="Times Roman"/>
              </a:defRPr>
            </a:pPr>
            <a:r>
              <a:t>Observations</a:t>
            </a:r>
            <a:r>
              <a:rPr b="0"/>
              <a:t>:</a:t>
            </a:r>
          </a:p>
          <a:p>
            <a:pPr marL="457200" indent="-317500" algn="l" defTabSz="457200">
              <a:buSzPct val="123000"/>
              <a:buFont typeface="Times Roman"/>
              <a:buChar char="•"/>
              <a:defRPr sz="2800">
                <a:solidFill>
                  <a:srgbClr val="000000"/>
                </a:solidFill>
                <a:latin typeface="Times Roman"/>
                <a:ea typeface="Times Roman"/>
                <a:cs typeface="Times Roman"/>
                <a:sym typeface="Times Roman"/>
              </a:defRPr>
            </a:pPr>
            <a:r>
              <a:t>There is a kid is in the water.</a:t>
            </a:r>
          </a:p>
          <a:p>
            <a:pPr marL="457200" indent="-317500" algn="l" defTabSz="457200">
              <a:buSzPct val="123000"/>
              <a:buFont typeface="Times Roman"/>
              <a:buChar char="•"/>
              <a:defRPr sz="2800">
                <a:solidFill>
                  <a:srgbClr val="000000"/>
                </a:solidFill>
                <a:latin typeface="Times Roman"/>
                <a:ea typeface="Times Roman"/>
                <a:cs typeface="Times Roman"/>
                <a:sym typeface="Times Roman"/>
              </a:defRPr>
            </a:pPr>
            <a:r>
              <a:t>There is a goat standing next to the water.</a:t>
            </a:r>
          </a:p>
          <a:p>
            <a:pPr marL="457200" indent="-317500" algn="l" defTabSz="457200">
              <a:buSzPct val="123000"/>
              <a:buFont typeface="Times Roman"/>
              <a:buChar char="•"/>
              <a:defRPr sz="2800">
                <a:solidFill>
                  <a:srgbClr val="000000"/>
                </a:solidFill>
                <a:latin typeface="Times Roman"/>
                <a:ea typeface="Times Roman"/>
                <a:cs typeface="Times Roman"/>
                <a:sym typeface="Times Roman"/>
              </a:defRPr>
            </a:pPr>
            <a:r>
              <a:t>There is a broken tree branch.</a:t>
            </a:r>
          </a:p>
          <a:p>
            <a:pPr algn="l" defTabSz="457200">
              <a:defRPr sz="2800">
                <a:solidFill>
                  <a:srgbClr val="000000"/>
                </a:solidFill>
                <a:latin typeface="Times Roman"/>
                <a:ea typeface="Times Roman"/>
                <a:cs typeface="Times Roman"/>
                <a:sym typeface="Times Roman"/>
              </a:defRPr>
            </a:pPr>
            <a:endParaRPr/>
          </a:p>
          <a:p>
            <a:pPr algn="l" defTabSz="457200">
              <a:spcBef>
                <a:spcPts val="1200"/>
              </a:spcBef>
              <a:defRPr sz="2800" b="1">
                <a:solidFill>
                  <a:srgbClr val="000000"/>
                </a:solidFill>
                <a:latin typeface="Times Roman"/>
                <a:ea typeface="Times Roman"/>
                <a:cs typeface="Times Roman"/>
                <a:sym typeface="Times Roman"/>
              </a:defRPr>
            </a:pPr>
            <a:r>
              <a:t>Inferences</a:t>
            </a:r>
            <a:r>
              <a:rPr b="0"/>
              <a:t>:</a:t>
            </a:r>
          </a:p>
          <a:p>
            <a:pPr marL="457200" indent="-317500" algn="l" defTabSz="457200">
              <a:buSzPct val="123000"/>
              <a:buFont typeface="Times Roman"/>
              <a:buChar char="•"/>
              <a:defRPr sz="2800">
                <a:solidFill>
                  <a:srgbClr val="000000"/>
                </a:solidFill>
                <a:latin typeface="Times Roman"/>
                <a:ea typeface="Times Roman"/>
                <a:cs typeface="Times Roman"/>
                <a:sym typeface="Times Roman"/>
              </a:defRPr>
            </a:pPr>
            <a:r>
              <a:t>The branch broke when the kid was sitting on it, and he fell into the water.</a:t>
            </a:r>
          </a:p>
          <a:p>
            <a:pPr marL="457200" indent="-317500" algn="l" defTabSz="457200">
              <a:buSzPct val="123000"/>
              <a:buFont typeface="Times Roman"/>
              <a:buChar char="•"/>
              <a:defRPr sz="2800">
                <a:solidFill>
                  <a:srgbClr val="000000"/>
                </a:solidFill>
                <a:latin typeface="Times Roman"/>
                <a:ea typeface="Times Roman"/>
                <a:cs typeface="Times Roman"/>
                <a:sym typeface="Times Roman"/>
              </a:defRPr>
            </a:pPr>
            <a:r>
              <a:t>The goat butted the kid into the water when he was picking up his sailboat.</a:t>
            </a:r>
          </a:p>
        </p:txBody>
      </p:sp>
      <p:sp>
        <p:nvSpPr>
          <p:cNvPr id="220" name="An observation is something that you experience directly,  but…"/>
          <p:cNvSpPr txBox="1"/>
          <p:nvPr/>
        </p:nvSpPr>
        <p:spPr>
          <a:xfrm>
            <a:off x="212738" y="1006472"/>
            <a:ext cx="15972198" cy="1168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defRPr sz="3400">
                <a:solidFill>
                  <a:srgbClr val="000000"/>
                </a:solidFill>
                <a:latin typeface="Times Roman"/>
                <a:ea typeface="Times Roman"/>
                <a:cs typeface="Times Roman"/>
                <a:sym typeface="Times Roman"/>
              </a:defRPr>
            </a:pPr>
            <a:r>
              <a:t>An </a:t>
            </a:r>
            <a:r>
              <a:rPr b="1"/>
              <a:t>observation </a:t>
            </a:r>
            <a:r>
              <a:t>is something that you experience directly,  but </a:t>
            </a:r>
          </a:p>
          <a:p>
            <a:pPr algn="l" defTabSz="457200">
              <a:defRPr sz="3400">
                <a:solidFill>
                  <a:srgbClr val="000000"/>
                </a:solidFill>
                <a:latin typeface="Times Roman"/>
                <a:ea typeface="Times Roman"/>
                <a:cs typeface="Times Roman"/>
                <a:sym typeface="Times Roman"/>
              </a:defRPr>
            </a:pPr>
            <a:r>
              <a:t>an </a:t>
            </a:r>
            <a:r>
              <a:rPr b="1"/>
              <a:t>inference</a:t>
            </a:r>
            <a:r>
              <a:t> is a conclusion that is not explicitly stated, and </a:t>
            </a:r>
            <a:r>
              <a:rPr i="1"/>
              <a:t>involves making assumptions.  </a:t>
            </a:r>
          </a:p>
        </p:txBody>
      </p:sp>
      <p:sp>
        <p:nvSpPr>
          <p:cNvPr id="221" name="Observations vs. Inferences"/>
          <p:cNvSpPr txBox="1"/>
          <p:nvPr/>
        </p:nvSpPr>
        <p:spPr>
          <a:xfrm>
            <a:off x="238335" y="115845"/>
            <a:ext cx="7563769" cy="876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642937">
              <a:defRPr sz="5000" b="1">
                <a:solidFill>
                  <a:schemeClr val="accent5">
                    <a:lumOff val="-29866"/>
                  </a:schemeClr>
                </a:solidFill>
                <a:latin typeface="Times Roman"/>
                <a:ea typeface="Times Roman"/>
                <a:cs typeface="Times Roman"/>
                <a:sym typeface="Times Roman"/>
              </a:defRPr>
            </a:lvl1pPr>
          </a:lstStyle>
          <a:p>
            <a:pPr>
              <a:defRPr b="0">
                <a:solidFill>
                  <a:srgbClr val="000000"/>
                </a:solidFill>
              </a:defRPr>
            </a:pPr>
            <a:r>
              <a:rPr b="1">
                <a:solidFill>
                  <a:schemeClr val="accent5">
                    <a:lumOff val="-29866"/>
                  </a:schemeClr>
                </a:solidFill>
              </a:rPr>
              <a:t>Observations vs. Inferences</a:t>
            </a:r>
          </a:p>
        </p:txBody>
      </p:sp>
      <p:sp>
        <p:nvSpPr>
          <p:cNvPr id="222" name="“The goat by the water”"/>
          <p:cNvSpPr txBox="1"/>
          <p:nvPr/>
        </p:nvSpPr>
        <p:spPr>
          <a:xfrm>
            <a:off x="322280" y="3243956"/>
            <a:ext cx="3348838"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5">
                    <a:lumOff val="-29866"/>
                  </a:schemeClr>
                </a:solidFill>
              </a:defRPr>
            </a:lvl1pPr>
          </a:lstStyle>
          <a:p>
            <a:r>
              <a:t>“The goat by the water”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19"/>
                                        </p:tgtEl>
                                        <p:attrNameLst>
                                          <p:attrName>style.visibility</p:attrName>
                                        </p:attrNameLst>
                                      </p:cBhvr>
                                      <p:to>
                                        <p:strVal val="visible"/>
                                      </p:to>
                                    </p:set>
                                    <p:animEffect transition="in" filter="wipe(left)">
                                      <p:cBhvr>
                                        <p:cTn id="7" dur="1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1"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6" name="Image" descr="Image"/>
          <p:cNvPicPr>
            <a:picLocks noChangeAspect="1"/>
          </p:cNvPicPr>
          <p:nvPr/>
        </p:nvPicPr>
        <p:blipFill>
          <a:blip r:embed="rId3"/>
          <a:stretch>
            <a:fillRect/>
          </a:stretch>
        </p:blipFill>
        <p:spPr>
          <a:xfrm>
            <a:off x="691886" y="421064"/>
            <a:ext cx="13099019" cy="9824264"/>
          </a:xfrm>
          <a:prstGeom prst="rect">
            <a:avLst/>
          </a:prstGeom>
          <a:ln w="12700">
            <a:miter lim="400000"/>
          </a:ln>
        </p:spPr>
      </p:pic>
      <p:pic>
        <p:nvPicPr>
          <p:cNvPr id="1217" name="Image" descr="Image"/>
          <p:cNvPicPr>
            <a:picLocks noChangeAspect="1"/>
          </p:cNvPicPr>
          <p:nvPr/>
        </p:nvPicPr>
        <p:blipFill>
          <a:blip r:embed="rId4"/>
          <a:stretch>
            <a:fillRect/>
          </a:stretch>
        </p:blipFill>
        <p:spPr>
          <a:xfrm>
            <a:off x="14373211" y="307355"/>
            <a:ext cx="9698176" cy="5217943"/>
          </a:xfrm>
          <a:prstGeom prst="rect">
            <a:avLst/>
          </a:prstGeom>
          <a:ln w="12700">
            <a:miter lim="400000"/>
          </a:ln>
        </p:spPr>
      </p:pic>
      <p:pic>
        <p:nvPicPr>
          <p:cNvPr id="1218" name="Image" descr="Image"/>
          <p:cNvPicPr>
            <a:picLocks noChangeAspect="1"/>
          </p:cNvPicPr>
          <p:nvPr/>
        </p:nvPicPr>
        <p:blipFill>
          <a:blip r:embed="rId5"/>
          <a:stretch>
            <a:fillRect/>
          </a:stretch>
        </p:blipFill>
        <p:spPr>
          <a:xfrm>
            <a:off x="14031721" y="5843445"/>
            <a:ext cx="10381154" cy="4198686"/>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2" name="Image" descr="Image"/>
          <p:cNvPicPr>
            <a:picLocks noChangeAspect="1"/>
          </p:cNvPicPr>
          <p:nvPr/>
        </p:nvPicPr>
        <p:blipFill>
          <a:blip r:embed="rId2"/>
          <a:stretch>
            <a:fillRect/>
          </a:stretch>
        </p:blipFill>
        <p:spPr>
          <a:xfrm>
            <a:off x="165892" y="630621"/>
            <a:ext cx="11950471" cy="8962854"/>
          </a:xfrm>
          <a:prstGeom prst="rect">
            <a:avLst/>
          </a:prstGeom>
          <a:ln w="12700">
            <a:miter lim="400000"/>
          </a:ln>
        </p:spPr>
      </p:pic>
      <p:pic>
        <p:nvPicPr>
          <p:cNvPr id="1223" name="Image" descr="Image"/>
          <p:cNvPicPr>
            <a:picLocks noChangeAspect="1"/>
          </p:cNvPicPr>
          <p:nvPr/>
        </p:nvPicPr>
        <p:blipFill>
          <a:blip r:embed="rId3"/>
          <a:stretch>
            <a:fillRect/>
          </a:stretch>
        </p:blipFill>
        <p:spPr>
          <a:xfrm>
            <a:off x="12371040" y="-705328"/>
            <a:ext cx="11950471" cy="8962854"/>
          </a:xfrm>
          <a:prstGeom prst="rect">
            <a:avLst/>
          </a:prstGeom>
          <a:ln w="12700">
            <a:miter lim="400000"/>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5" name="Image" descr="Image"/>
          <p:cNvPicPr>
            <a:picLocks noChangeAspect="1"/>
          </p:cNvPicPr>
          <p:nvPr/>
        </p:nvPicPr>
        <p:blipFill>
          <a:blip r:embed="rId2"/>
          <a:stretch>
            <a:fillRect/>
          </a:stretch>
        </p:blipFill>
        <p:spPr>
          <a:xfrm>
            <a:off x="3425656" y="2309123"/>
            <a:ext cx="7343009" cy="591745"/>
          </a:xfrm>
          <a:prstGeom prst="rect">
            <a:avLst/>
          </a:prstGeom>
          <a:ln w="12700">
            <a:miter lim="400000"/>
          </a:ln>
        </p:spPr>
      </p:pic>
      <p:pic>
        <p:nvPicPr>
          <p:cNvPr id="1226" name="Image" descr="Image"/>
          <p:cNvPicPr>
            <a:picLocks noChangeAspect="1"/>
          </p:cNvPicPr>
          <p:nvPr/>
        </p:nvPicPr>
        <p:blipFill>
          <a:blip r:embed="rId3"/>
          <a:stretch>
            <a:fillRect/>
          </a:stretch>
        </p:blipFill>
        <p:spPr>
          <a:xfrm>
            <a:off x="3368476" y="3309052"/>
            <a:ext cx="6633295" cy="627667"/>
          </a:xfrm>
          <a:prstGeom prst="rect">
            <a:avLst/>
          </a:prstGeom>
          <a:ln w="12700">
            <a:miter lim="400000"/>
          </a:ln>
        </p:spPr>
      </p:pic>
      <p:pic>
        <p:nvPicPr>
          <p:cNvPr id="1227" name="Image" descr="Image"/>
          <p:cNvPicPr>
            <a:picLocks noChangeAspect="1"/>
          </p:cNvPicPr>
          <p:nvPr/>
        </p:nvPicPr>
        <p:blipFill>
          <a:blip r:embed="rId4"/>
          <a:stretch>
            <a:fillRect/>
          </a:stretch>
        </p:blipFill>
        <p:spPr>
          <a:xfrm>
            <a:off x="3392784" y="4268704"/>
            <a:ext cx="5371209" cy="1020530"/>
          </a:xfrm>
          <a:prstGeom prst="rect">
            <a:avLst/>
          </a:prstGeom>
          <a:ln w="12700">
            <a:miter lim="400000"/>
          </a:ln>
        </p:spPr>
      </p:pic>
      <p:pic>
        <p:nvPicPr>
          <p:cNvPr id="1228" name="Image" descr="Image"/>
          <p:cNvPicPr>
            <a:picLocks noChangeAspect="1"/>
          </p:cNvPicPr>
          <p:nvPr/>
        </p:nvPicPr>
        <p:blipFill>
          <a:blip r:embed="rId5"/>
          <a:stretch>
            <a:fillRect/>
          </a:stretch>
        </p:blipFill>
        <p:spPr>
          <a:xfrm>
            <a:off x="3441105" y="6996984"/>
            <a:ext cx="6941339" cy="568208"/>
          </a:xfrm>
          <a:prstGeom prst="rect">
            <a:avLst/>
          </a:prstGeom>
          <a:ln w="12700">
            <a:miter lim="400000"/>
          </a:ln>
        </p:spPr>
      </p:pic>
      <p:pic>
        <p:nvPicPr>
          <p:cNvPr id="1229" name="Image" descr="Image"/>
          <p:cNvPicPr>
            <a:picLocks noChangeAspect="1"/>
          </p:cNvPicPr>
          <p:nvPr/>
        </p:nvPicPr>
        <p:blipFill>
          <a:blip r:embed="rId6"/>
          <a:stretch>
            <a:fillRect/>
          </a:stretch>
        </p:blipFill>
        <p:spPr>
          <a:xfrm>
            <a:off x="3495476" y="8090991"/>
            <a:ext cx="7507943" cy="1449622"/>
          </a:xfrm>
          <a:prstGeom prst="rect">
            <a:avLst/>
          </a:prstGeom>
          <a:ln w="12700">
            <a:miter lim="400000"/>
          </a:ln>
        </p:spPr>
      </p:pic>
      <p:pic>
        <p:nvPicPr>
          <p:cNvPr id="1230" name="Image" descr="Image"/>
          <p:cNvPicPr>
            <a:picLocks noChangeAspect="1"/>
          </p:cNvPicPr>
          <p:nvPr/>
        </p:nvPicPr>
        <p:blipFill>
          <a:blip r:embed="rId7"/>
          <a:stretch>
            <a:fillRect/>
          </a:stretch>
        </p:blipFill>
        <p:spPr>
          <a:xfrm>
            <a:off x="3582787" y="9976842"/>
            <a:ext cx="7028747" cy="1468031"/>
          </a:xfrm>
          <a:prstGeom prst="rect">
            <a:avLst/>
          </a:prstGeom>
          <a:ln w="12700">
            <a:miter lim="400000"/>
          </a:ln>
        </p:spPr>
      </p:pic>
      <p:pic>
        <p:nvPicPr>
          <p:cNvPr id="1231" name="Image" descr="Image"/>
          <p:cNvPicPr>
            <a:picLocks noChangeAspect="1"/>
          </p:cNvPicPr>
          <p:nvPr/>
        </p:nvPicPr>
        <p:blipFill>
          <a:blip r:embed="rId8"/>
          <a:stretch>
            <a:fillRect/>
          </a:stretch>
        </p:blipFill>
        <p:spPr>
          <a:xfrm>
            <a:off x="12794426" y="8090991"/>
            <a:ext cx="8098364" cy="1449622"/>
          </a:xfrm>
          <a:prstGeom prst="rect">
            <a:avLst/>
          </a:prstGeom>
          <a:ln w="12700">
            <a:miter lim="400000"/>
          </a:ln>
        </p:spPr>
      </p:pic>
      <p:sp>
        <p:nvSpPr>
          <p:cNvPr id="1232" name="Information criteria"/>
          <p:cNvSpPr txBox="1"/>
          <p:nvPr/>
        </p:nvSpPr>
        <p:spPr>
          <a:xfrm>
            <a:off x="3230341" y="-21353"/>
            <a:ext cx="6040830" cy="957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l" defTabSz="914400">
              <a:defRPr sz="5200">
                <a:solidFill>
                  <a:srgbClr val="9A403E"/>
                </a:solidFill>
                <a:latin typeface="Calibri"/>
                <a:ea typeface="Calibri"/>
                <a:cs typeface="Calibri"/>
                <a:sym typeface="Calibri"/>
              </a:defRPr>
            </a:lvl1pPr>
          </a:lstStyle>
          <a:p>
            <a:r>
              <a:t>Information criteria</a:t>
            </a:r>
          </a:p>
        </p:txBody>
      </p:sp>
      <p:pic>
        <p:nvPicPr>
          <p:cNvPr id="1233" name="Image" descr="Image"/>
          <p:cNvPicPr>
            <a:picLocks noChangeAspect="1"/>
          </p:cNvPicPr>
          <p:nvPr/>
        </p:nvPicPr>
        <p:blipFill>
          <a:blip r:embed="rId9"/>
          <a:stretch>
            <a:fillRect/>
          </a:stretch>
        </p:blipFill>
        <p:spPr>
          <a:xfrm>
            <a:off x="12850414" y="7049347"/>
            <a:ext cx="4769495" cy="568208"/>
          </a:xfrm>
          <a:prstGeom prst="rect">
            <a:avLst/>
          </a:prstGeom>
          <a:ln w="12700">
            <a:miter lim="400000"/>
          </a:ln>
        </p:spPr>
      </p:pic>
      <p:sp>
        <p:nvSpPr>
          <p:cNvPr id="1234" name="Classical approach (independent on prior): BIC/AIC/AICs"/>
          <p:cNvSpPr txBox="1"/>
          <p:nvPr/>
        </p:nvSpPr>
        <p:spPr>
          <a:xfrm>
            <a:off x="3246365" y="1321685"/>
            <a:ext cx="10463134" cy="652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l" defTabSz="914400">
              <a:defRPr sz="3200">
                <a:solidFill>
                  <a:srgbClr val="7BA1CE"/>
                </a:solidFill>
                <a:latin typeface="Calibri"/>
                <a:ea typeface="Calibri"/>
                <a:cs typeface="Calibri"/>
                <a:sym typeface="Calibri"/>
              </a:defRPr>
            </a:lvl1pPr>
          </a:lstStyle>
          <a:p>
            <a:r>
              <a:t>Classical approach (independent on prior): BIC/AIC/AICs</a:t>
            </a:r>
          </a:p>
        </p:txBody>
      </p:sp>
      <p:sp>
        <p:nvSpPr>
          <p:cNvPr id="1235" name="Fully Bayesian approach (integrating prior information): WAIC/LOO"/>
          <p:cNvSpPr txBox="1"/>
          <p:nvPr/>
        </p:nvSpPr>
        <p:spPr>
          <a:xfrm>
            <a:off x="3271765" y="5661964"/>
            <a:ext cx="12394923" cy="652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l" defTabSz="914400">
              <a:defRPr sz="3200">
                <a:solidFill>
                  <a:srgbClr val="4F81BD"/>
                </a:solidFill>
                <a:latin typeface="Calibri"/>
                <a:ea typeface="Calibri"/>
                <a:cs typeface="Calibri"/>
                <a:sym typeface="Calibri"/>
              </a:defRPr>
            </a:lvl1pPr>
          </a:lstStyle>
          <a:p>
            <a:r>
              <a:t>Fully Bayesian approach (integrating prior information): WAIC/LOO</a:t>
            </a:r>
          </a:p>
        </p:txBody>
      </p:sp>
      <p:pic>
        <p:nvPicPr>
          <p:cNvPr id="1236" name="Image" descr="Image"/>
          <p:cNvPicPr>
            <a:picLocks noChangeAspect="1"/>
          </p:cNvPicPr>
          <p:nvPr/>
        </p:nvPicPr>
        <p:blipFill>
          <a:blip r:embed="rId10"/>
          <a:stretch>
            <a:fillRect/>
          </a:stretch>
        </p:blipFill>
        <p:spPr>
          <a:xfrm>
            <a:off x="7887890" y="12342370"/>
            <a:ext cx="6678828" cy="716281"/>
          </a:xfrm>
          <a:prstGeom prst="rect">
            <a:avLst/>
          </a:prstGeom>
          <a:ln w="12700">
            <a:miter lim="400000"/>
          </a:ln>
        </p:spPr>
      </p:pic>
      <p:sp>
        <p:nvSpPr>
          <p:cNvPr id="1237" name="Delta score:"/>
          <p:cNvSpPr txBox="1"/>
          <p:nvPr/>
        </p:nvSpPr>
        <p:spPr>
          <a:xfrm>
            <a:off x="3636741" y="12101069"/>
            <a:ext cx="3771350" cy="957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l" defTabSz="914400">
              <a:defRPr sz="5200">
                <a:solidFill>
                  <a:srgbClr val="9A403E"/>
                </a:solidFill>
                <a:latin typeface="Calibri"/>
                <a:ea typeface="Calibri"/>
                <a:cs typeface="Calibri"/>
                <a:sym typeface="Calibri"/>
              </a:defRPr>
            </a:lvl1pPr>
          </a:lstStyle>
          <a:p>
            <a:r>
              <a:t>Delta score:</a:t>
            </a:r>
          </a:p>
        </p:txBody>
      </p:sp>
      <p:sp>
        <p:nvSpPr>
          <p:cNvPr id="1238" name="Rectangle"/>
          <p:cNvSpPr/>
          <p:nvPr/>
        </p:nvSpPr>
        <p:spPr>
          <a:xfrm>
            <a:off x="3428999" y="11717004"/>
            <a:ext cx="11774558" cy="1763813"/>
          </a:xfrm>
          <a:prstGeom prst="rect">
            <a:avLst/>
          </a:prstGeom>
          <a:ln w="25400">
            <a:solidFill>
              <a:srgbClr val="8C3A38"/>
            </a:solidFill>
          </a:ln>
          <a:effectLst>
            <a:outerShdw blurRad="63500" dist="25400" dir="5400000" rotWithShape="0">
              <a:srgbClr val="000000">
                <a:alpha val="35000"/>
              </a:srgbClr>
            </a:outerShdw>
          </a:effectLst>
        </p:spPr>
        <p:txBody>
          <a:bodyPr tIns="91439" bIns="91439" anchor="ctr"/>
          <a:lstStyle/>
          <a:p>
            <a:pPr algn="l" defTabSz="914400">
              <a:defRPr sz="3200">
                <a:solidFill>
                  <a:srgbClr val="FFFFFF"/>
                </a:solidFill>
                <a:latin typeface="Calibri"/>
                <a:ea typeface="Calibri"/>
                <a:cs typeface="Calibri"/>
                <a:sym typeface="Calibri"/>
              </a:defRPr>
            </a:pPr>
            <a:endParaRPr/>
          </a:p>
        </p:txBody>
      </p:sp>
      <p:sp>
        <p:nvSpPr>
          <p:cNvPr id="1239" name="Rectangle"/>
          <p:cNvSpPr/>
          <p:nvPr/>
        </p:nvSpPr>
        <p:spPr>
          <a:xfrm>
            <a:off x="3213325" y="1239110"/>
            <a:ext cx="11774558" cy="865531"/>
          </a:xfrm>
          <a:prstGeom prst="rect">
            <a:avLst/>
          </a:prstGeom>
          <a:ln w="12700">
            <a:solidFill>
              <a:srgbClr val="46AAC4"/>
            </a:solidFill>
          </a:ln>
          <a:effectLst>
            <a:outerShdw blurRad="63500" dist="25400" dir="5400000" rotWithShape="0">
              <a:srgbClr val="000000">
                <a:alpha val="35000"/>
              </a:srgbClr>
            </a:outerShdw>
          </a:effectLst>
        </p:spPr>
        <p:txBody>
          <a:bodyPr tIns="91439" bIns="91439" anchor="ctr"/>
          <a:lstStyle/>
          <a:p>
            <a:pPr algn="l" defTabSz="914400">
              <a:defRPr sz="3200">
                <a:solidFill>
                  <a:srgbClr val="FFFFFF"/>
                </a:solidFill>
                <a:latin typeface="Calibri"/>
                <a:ea typeface="Calibri"/>
                <a:cs typeface="Calibri"/>
                <a:sym typeface="Calibri"/>
              </a:defRPr>
            </a:pPr>
            <a:endParaRPr/>
          </a:p>
        </p:txBody>
      </p:sp>
      <p:sp>
        <p:nvSpPr>
          <p:cNvPr id="1240" name="Rectangle"/>
          <p:cNvSpPr/>
          <p:nvPr/>
        </p:nvSpPr>
        <p:spPr>
          <a:xfrm>
            <a:off x="3238725" y="5587338"/>
            <a:ext cx="13998621" cy="865532"/>
          </a:xfrm>
          <a:prstGeom prst="rect">
            <a:avLst/>
          </a:prstGeom>
          <a:ln w="12700">
            <a:solidFill>
              <a:srgbClr val="46AAC4"/>
            </a:solidFill>
          </a:ln>
          <a:effectLst>
            <a:outerShdw blurRad="63500" dist="25400" dir="5400000" rotWithShape="0">
              <a:srgbClr val="000000">
                <a:alpha val="35000"/>
              </a:srgbClr>
            </a:outerShdw>
          </a:effectLst>
        </p:spPr>
        <p:txBody>
          <a:bodyPr tIns="91439" bIns="91439" anchor="ctr"/>
          <a:lstStyle/>
          <a:p>
            <a:pPr algn="l" defTabSz="914400">
              <a:defRPr sz="3200">
                <a:solidFill>
                  <a:srgbClr val="FFFFFF"/>
                </a:solidFill>
                <a:latin typeface="Calibri"/>
                <a:ea typeface="Calibri"/>
                <a:cs typeface="Calibri"/>
                <a:sym typeface="Calibri"/>
              </a:defRPr>
            </a:pPr>
            <a:endParaRP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2" name="Image" descr="Image"/>
          <p:cNvPicPr>
            <a:picLocks noChangeAspect="1"/>
          </p:cNvPicPr>
          <p:nvPr/>
        </p:nvPicPr>
        <p:blipFill>
          <a:blip r:embed="rId2"/>
          <a:stretch>
            <a:fillRect/>
          </a:stretch>
        </p:blipFill>
        <p:spPr>
          <a:xfrm>
            <a:off x="-425833" y="334759"/>
            <a:ext cx="12858751" cy="9644063"/>
          </a:xfrm>
          <a:prstGeom prst="rect">
            <a:avLst/>
          </a:prstGeom>
          <a:ln w="12700">
            <a:miter lim="400000"/>
          </a:ln>
        </p:spPr>
      </p:pic>
      <p:pic>
        <p:nvPicPr>
          <p:cNvPr id="1243" name="Image" descr="Image"/>
          <p:cNvPicPr>
            <a:picLocks noChangeAspect="1"/>
          </p:cNvPicPr>
          <p:nvPr/>
        </p:nvPicPr>
        <p:blipFill>
          <a:blip r:embed="rId3"/>
          <a:stretch>
            <a:fillRect/>
          </a:stretch>
        </p:blipFill>
        <p:spPr>
          <a:xfrm>
            <a:off x="10816942" y="827863"/>
            <a:ext cx="12858751" cy="9644064"/>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5" name="Image" descr="Image"/>
          <p:cNvPicPr>
            <a:picLocks noChangeAspect="1"/>
          </p:cNvPicPr>
          <p:nvPr/>
        </p:nvPicPr>
        <p:blipFill>
          <a:blip r:embed="rId2"/>
          <a:stretch>
            <a:fillRect/>
          </a:stretch>
        </p:blipFill>
        <p:spPr>
          <a:xfrm>
            <a:off x="-1288765" y="1074415"/>
            <a:ext cx="12858751" cy="9644064"/>
          </a:xfrm>
          <a:prstGeom prst="rect">
            <a:avLst/>
          </a:prstGeom>
          <a:ln w="12700">
            <a:miter lim="400000"/>
          </a:ln>
        </p:spPr>
      </p:pic>
      <p:pic>
        <p:nvPicPr>
          <p:cNvPr id="1246" name="Image" descr="Image"/>
          <p:cNvPicPr>
            <a:picLocks noChangeAspect="1"/>
          </p:cNvPicPr>
          <p:nvPr/>
        </p:nvPicPr>
        <p:blipFill>
          <a:blip r:embed="rId3"/>
          <a:stretch>
            <a:fillRect/>
          </a:stretch>
        </p:blipFill>
        <p:spPr>
          <a:xfrm>
            <a:off x="10595045" y="1074415"/>
            <a:ext cx="12858751" cy="9644064"/>
          </a:xfrm>
          <a:prstGeom prst="rect">
            <a:avLst/>
          </a:prstGeom>
          <a:ln w="12700">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8" name="Image" descr="Image"/>
          <p:cNvPicPr>
            <a:picLocks noChangeAspect="1"/>
          </p:cNvPicPr>
          <p:nvPr/>
        </p:nvPicPr>
        <p:blipFill>
          <a:blip r:embed="rId2"/>
          <a:stretch>
            <a:fillRect/>
          </a:stretch>
        </p:blipFill>
        <p:spPr>
          <a:xfrm>
            <a:off x="11655219" y="877173"/>
            <a:ext cx="12858751" cy="9644064"/>
          </a:xfrm>
          <a:prstGeom prst="rect">
            <a:avLst/>
          </a:prstGeom>
          <a:ln w="12700">
            <a:miter lim="400000"/>
          </a:ln>
        </p:spPr>
      </p:pic>
      <p:pic>
        <p:nvPicPr>
          <p:cNvPr id="1249" name="Image" descr="Image"/>
          <p:cNvPicPr>
            <a:picLocks noChangeAspect="1"/>
          </p:cNvPicPr>
          <p:nvPr/>
        </p:nvPicPr>
        <p:blipFill>
          <a:blip r:embed="rId3"/>
          <a:stretch>
            <a:fillRect/>
          </a:stretch>
        </p:blipFill>
        <p:spPr>
          <a:xfrm>
            <a:off x="-6694" y="877173"/>
            <a:ext cx="12858751" cy="9644064"/>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1" name="Image" descr="Image"/>
          <p:cNvPicPr>
            <a:picLocks noChangeAspect="1"/>
          </p:cNvPicPr>
          <p:nvPr/>
        </p:nvPicPr>
        <p:blipFill>
          <a:blip r:embed="rId2"/>
          <a:stretch>
            <a:fillRect/>
          </a:stretch>
        </p:blipFill>
        <p:spPr>
          <a:xfrm>
            <a:off x="560376" y="329279"/>
            <a:ext cx="17926731" cy="13445050"/>
          </a:xfrm>
          <a:prstGeom prst="rect">
            <a:avLst/>
          </a:prstGeom>
          <a:ln w="12700">
            <a:miter lim="400000"/>
          </a:ln>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3" name="SNLE"/>
          <p:cNvSpPr txBox="1"/>
          <p:nvPr/>
        </p:nvSpPr>
        <p:spPr>
          <a:xfrm>
            <a:off x="1301317" y="7086936"/>
            <a:ext cx="887579"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SNLE</a:t>
            </a:r>
          </a:p>
        </p:txBody>
      </p:sp>
      <p:sp>
        <p:nvSpPr>
          <p:cNvPr id="1254" name="SNPE"/>
          <p:cNvSpPr txBox="1"/>
          <p:nvPr/>
        </p:nvSpPr>
        <p:spPr>
          <a:xfrm>
            <a:off x="6320668" y="7086936"/>
            <a:ext cx="915620"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SNPE</a:t>
            </a:r>
          </a:p>
        </p:txBody>
      </p:sp>
      <p:sp>
        <p:nvSpPr>
          <p:cNvPr id="1255" name="SNRE"/>
          <p:cNvSpPr txBox="1"/>
          <p:nvPr/>
        </p:nvSpPr>
        <p:spPr>
          <a:xfrm>
            <a:off x="10537056" y="7086936"/>
            <a:ext cx="926898"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SNRE</a:t>
            </a:r>
          </a:p>
        </p:txBody>
      </p:sp>
      <p:sp>
        <p:nvSpPr>
          <p:cNvPr id="1256" name="A family of sequential neural estimators"/>
          <p:cNvSpPr txBox="1"/>
          <p:nvPr/>
        </p:nvSpPr>
        <p:spPr>
          <a:xfrm>
            <a:off x="3150423" y="6279366"/>
            <a:ext cx="6796229" cy="4976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457200">
              <a:defRPr sz="2800" b="1">
                <a:solidFill>
                  <a:srgbClr val="A30003"/>
                </a:solidFill>
              </a:defRPr>
            </a:lvl1pPr>
          </a:lstStyle>
          <a:p>
            <a:r>
              <a:t>A family of sequential neural estimators</a:t>
            </a:r>
          </a:p>
        </p:txBody>
      </p:sp>
      <p:sp>
        <p:nvSpPr>
          <p:cNvPr id="1257" name="bypass MCMC"/>
          <p:cNvSpPr txBox="1"/>
          <p:nvPr/>
        </p:nvSpPr>
        <p:spPr>
          <a:xfrm>
            <a:off x="5702228" y="12498464"/>
            <a:ext cx="2152499"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5">
                    <a:lumOff val="-29866"/>
                  </a:schemeClr>
                </a:solidFill>
              </a:defRPr>
            </a:lvl1pPr>
          </a:lstStyle>
          <a:p>
            <a:r>
              <a:t>bypass MCMC</a:t>
            </a:r>
          </a:p>
        </p:txBody>
      </p:sp>
      <p:pic>
        <p:nvPicPr>
          <p:cNvPr id="1258" name="Image" descr="Image"/>
          <p:cNvPicPr>
            <a:picLocks noChangeAspect="1"/>
          </p:cNvPicPr>
          <p:nvPr/>
        </p:nvPicPr>
        <p:blipFill>
          <a:blip r:embed="rId2"/>
          <a:stretch>
            <a:fillRect/>
          </a:stretch>
        </p:blipFill>
        <p:spPr>
          <a:xfrm>
            <a:off x="127226" y="3620079"/>
            <a:ext cx="6370624" cy="1257360"/>
          </a:xfrm>
          <a:prstGeom prst="rect">
            <a:avLst/>
          </a:prstGeom>
          <a:ln w="12700">
            <a:miter lim="400000"/>
          </a:ln>
        </p:spPr>
      </p:pic>
      <p:pic>
        <p:nvPicPr>
          <p:cNvPr id="1259" name="Image" descr="Image"/>
          <p:cNvPicPr>
            <a:picLocks noChangeAspect="1"/>
          </p:cNvPicPr>
          <p:nvPr/>
        </p:nvPicPr>
        <p:blipFill>
          <a:blip r:embed="rId3"/>
          <a:stretch>
            <a:fillRect/>
          </a:stretch>
        </p:blipFill>
        <p:spPr>
          <a:xfrm>
            <a:off x="6311004" y="3171623"/>
            <a:ext cx="5774644" cy="2154272"/>
          </a:xfrm>
          <a:prstGeom prst="rect">
            <a:avLst/>
          </a:prstGeom>
          <a:ln w="12700">
            <a:miter lim="400000"/>
          </a:ln>
        </p:spPr>
      </p:pic>
      <p:pic>
        <p:nvPicPr>
          <p:cNvPr id="1260" name="ML-EP-news3.png" descr="ML-EP-news3.png"/>
          <p:cNvPicPr>
            <a:picLocks noChangeAspect="1"/>
          </p:cNvPicPr>
          <p:nvPr/>
        </p:nvPicPr>
        <p:blipFill>
          <a:blip r:embed="rId4"/>
          <a:stretch>
            <a:fillRect/>
          </a:stretch>
        </p:blipFill>
        <p:spPr>
          <a:xfrm>
            <a:off x="12218714" y="423075"/>
            <a:ext cx="12215930" cy="3884893"/>
          </a:xfrm>
          <a:prstGeom prst="rect">
            <a:avLst/>
          </a:prstGeom>
          <a:ln w="12700">
            <a:miter lim="400000"/>
          </a:ln>
        </p:spPr>
      </p:pic>
      <p:sp>
        <p:nvSpPr>
          <p:cNvPr id="1261" name="Simulation-based inference (SBI) with ANNs"/>
          <p:cNvSpPr txBox="1"/>
          <p:nvPr/>
        </p:nvSpPr>
        <p:spPr>
          <a:xfrm>
            <a:off x="190156" y="259653"/>
            <a:ext cx="11227893" cy="7084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457200">
              <a:defRPr sz="4200" b="1">
                <a:solidFill>
                  <a:srgbClr val="A30003"/>
                </a:solidFill>
              </a:defRPr>
            </a:lvl1pPr>
          </a:lstStyle>
          <a:p>
            <a:r>
              <a:t>Simulation-based inference (SBI) with ANNs</a:t>
            </a:r>
          </a:p>
        </p:txBody>
      </p:sp>
      <p:sp>
        <p:nvSpPr>
          <p:cNvPr id="1262" name="a forward model (simulator) is available,…"/>
          <p:cNvSpPr txBox="1"/>
          <p:nvPr/>
        </p:nvSpPr>
        <p:spPr>
          <a:xfrm>
            <a:off x="304473" y="1158274"/>
            <a:ext cx="11315287" cy="1282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592666" indent="-592666" algn="l" defTabSz="457200">
              <a:buSzPct val="100000"/>
              <a:buAutoNum type="romanLcParenBoth"/>
              <a:defRPr sz="2600">
                <a:solidFill>
                  <a:srgbClr val="000000"/>
                </a:solidFill>
                <a:latin typeface="Helvetica"/>
                <a:ea typeface="Helvetica"/>
                <a:cs typeface="Helvetica"/>
                <a:sym typeface="Helvetica"/>
              </a:defRPr>
            </a:pPr>
            <a:r>
              <a:t>a forward model (simulator) is available,</a:t>
            </a:r>
          </a:p>
          <a:p>
            <a:pPr marL="592666" indent="-592666" algn="l" defTabSz="457200">
              <a:buSzPct val="100000"/>
              <a:buAutoNum type="romanLcParenBoth"/>
              <a:defRPr sz="2600">
                <a:solidFill>
                  <a:srgbClr val="000000"/>
                </a:solidFill>
                <a:latin typeface="Helvetica"/>
                <a:ea typeface="Helvetica"/>
                <a:cs typeface="Helvetica"/>
                <a:sym typeface="Helvetica"/>
              </a:defRPr>
            </a:pPr>
            <a:r>
              <a:t> the likelihood is intractable (no closed form/computationally prohibitive), </a:t>
            </a:r>
          </a:p>
          <a:p>
            <a:pPr marL="592666" indent="-592666" algn="l" defTabSz="457200">
              <a:buSzPct val="100000"/>
              <a:buAutoNum type="romanLcParenBoth"/>
              <a:defRPr sz="2600">
                <a:solidFill>
                  <a:srgbClr val="000000"/>
                </a:solidFill>
                <a:latin typeface="Helvetica"/>
                <a:ea typeface="Helvetica"/>
                <a:cs typeface="Helvetica"/>
                <a:sym typeface="Helvetica"/>
              </a:defRPr>
            </a:pPr>
            <a:r>
              <a:t>an accurate inference with uncertainty is important to achieve</a:t>
            </a:r>
          </a:p>
        </p:txBody>
      </p:sp>
      <p:pic>
        <p:nvPicPr>
          <p:cNvPr id="1263" name="Image" descr="Image"/>
          <p:cNvPicPr>
            <a:picLocks noChangeAspect="1"/>
          </p:cNvPicPr>
          <p:nvPr/>
        </p:nvPicPr>
        <p:blipFill>
          <a:blip r:embed="rId5"/>
          <a:stretch>
            <a:fillRect/>
          </a:stretch>
        </p:blipFill>
        <p:spPr>
          <a:xfrm>
            <a:off x="-450187" y="7738495"/>
            <a:ext cx="13804329" cy="4775411"/>
          </a:xfrm>
          <a:prstGeom prst="rect">
            <a:avLst/>
          </a:prstGeom>
          <a:ln w="12700">
            <a:miter lim="400000"/>
          </a:ln>
        </p:spPr>
      </p:pic>
      <p:pic>
        <p:nvPicPr>
          <p:cNvPr id="1264" name="Image" descr="Image"/>
          <p:cNvPicPr>
            <a:picLocks noChangeAspect="1"/>
          </p:cNvPicPr>
          <p:nvPr/>
        </p:nvPicPr>
        <p:blipFill>
          <a:blip r:embed="rId6"/>
          <a:stretch>
            <a:fillRect/>
          </a:stretch>
        </p:blipFill>
        <p:spPr>
          <a:xfrm>
            <a:off x="14221209" y="6223687"/>
            <a:ext cx="9942323" cy="3006840"/>
          </a:xfrm>
          <a:prstGeom prst="rect">
            <a:avLst/>
          </a:prstGeom>
          <a:ln w="12700">
            <a:miter lim="400000"/>
          </a:ln>
        </p:spPr>
      </p:pic>
      <p:sp>
        <p:nvSpPr>
          <p:cNvPr id="1265" name="Normalizing Flows (MDN/MAF/NSFs)"/>
          <p:cNvSpPr txBox="1"/>
          <p:nvPr/>
        </p:nvSpPr>
        <p:spPr>
          <a:xfrm>
            <a:off x="16788199" y="5557263"/>
            <a:ext cx="5142587"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Normalizing Flows (MDN/MAF/NSFs)</a:t>
            </a:r>
          </a:p>
        </p:txBody>
      </p:sp>
      <p:pic>
        <p:nvPicPr>
          <p:cNvPr id="1266" name="latex-image-1.pdf" descr="latex-image-1.pdf"/>
          <p:cNvPicPr>
            <a:picLocks noChangeAspect="1"/>
          </p:cNvPicPr>
          <p:nvPr/>
        </p:nvPicPr>
        <p:blipFill>
          <a:blip r:embed="rId7"/>
          <a:stretch>
            <a:fillRect/>
          </a:stretch>
        </p:blipFill>
        <p:spPr>
          <a:xfrm>
            <a:off x="15754652" y="9538548"/>
            <a:ext cx="4787901" cy="520701"/>
          </a:xfrm>
          <a:prstGeom prst="rect">
            <a:avLst/>
          </a:prstGeom>
          <a:ln w="12700">
            <a:miter lim="400000"/>
          </a:ln>
        </p:spPr>
      </p:pic>
      <p:pic>
        <p:nvPicPr>
          <p:cNvPr id="1267" name="latex-image-1.pdf" descr="latex-image-1.pdf"/>
          <p:cNvPicPr>
            <a:picLocks noChangeAspect="1"/>
          </p:cNvPicPr>
          <p:nvPr/>
        </p:nvPicPr>
        <p:blipFill>
          <a:blip r:embed="rId8"/>
          <a:stretch>
            <a:fillRect/>
          </a:stretch>
        </p:blipFill>
        <p:spPr>
          <a:xfrm>
            <a:off x="14312912" y="12605793"/>
            <a:ext cx="9994678" cy="375388"/>
          </a:xfrm>
          <a:prstGeom prst="rect">
            <a:avLst/>
          </a:prstGeom>
          <a:ln w="12700">
            <a:miter lim="400000"/>
          </a:ln>
        </p:spPr>
      </p:pic>
      <p:pic>
        <p:nvPicPr>
          <p:cNvPr id="1268" name="latex-image-1.pdf" descr="latex-image-1.pdf"/>
          <p:cNvPicPr>
            <a:picLocks noChangeAspect="1"/>
          </p:cNvPicPr>
          <p:nvPr/>
        </p:nvPicPr>
        <p:blipFill>
          <a:blip r:embed="rId9"/>
          <a:stretch>
            <a:fillRect/>
          </a:stretch>
        </p:blipFill>
        <p:spPr>
          <a:xfrm>
            <a:off x="14384993" y="10367269"/>
            <a:ext cx="8473132" cy="743089"/>
          </a:xfrm>
          <a:prstGeom prst="rect">
            <a:avLst/>
          </a:prstGeom>
          <a:ln w="12700">
            <a:miter lim="400000"/>
          </a:ln>
        </p:spPr>
      </p:pic>
      <p:pic>
        <p:nvPicPr>
          <p:cNvPr id="1269" name="latex-image-1.pdf" descr="latex-image-1.pdf"/>
          <p:cNvPicPr>
            <a:picLocks noChangeAspect="1"/>
          </p:cNvPicPr>
          <p:nvPr/>
        </p:nvPicPr>
        <p:blipFill>
          <a:blip r:embed="rId10"/>
          <a:stretch>
            <a:fillRect/>
          </a:stretch>
        </p:blipFill>
        <p:spPr>
          <a:xfrm>
            <a:off x="14471687" y="11437896"/>
            <a:ext cx="6370624" cy="840221"/>
          </a:xfrm>
          <a:prstGeom prst="rect">
            <a:avLst/>
          </a:prstGeom>
          <a:ln w="12700">
            <a:miter lim="400000"/>
          </a:ln>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1" name="Image" descr="Image"/>
          <p:cNvPicPr>
            <a:picLocks noChangeAspect="1"/>
          </p:cNvPicPr>
          <p:nvPr/>
        </p:nvPicPr>
        <p:blipFill>
          <a:blip r:embed="rId2"/>
          <a:stretch>
            <a:fillRect/>
          </a:stretch>
        </p:blipFill>
        <p:spPr>
          <a:xfrm>
            <a:off x="-336652" y="122647"/>
            <a:ext cx="11534910" cy="7631746"/>
          </a:xfrm>
          <a:prstGeom prst="rect">
            <a:avLst/>
          </a:prstGeom>
          <a:ln w="12700">
            <a:miter lim="400000"/>
          </a:ln>
        </p:spPr>
      </p:pic>
      <p:pic>
        <p:nvPicPr>
          <p:cNvPr id="1272" name="pymc-examples_examples_variational_inference_normalizing_flows_overview_57_0.png" descr="pymc-examples_examples_variational_inference_normalizing_flows_overview_57_0.png"/>
          <p:cNvPicPr>
            <a:picLocks noChangeAspect="1"/>
          </p:cNvPicPr>
          <p:nvPr/>
        </p:nvPicPr>
        <p:blipFill>
          <a:blip r:embed="rId3"/>
          <a:stretch>
            <a:fillRect/>
          </a:stretch>
        </p:blipFill>
        <p:spPr>
          <a:xfrm>
            <a:off x="66978" y="8284746"/>
            <a:ext cx="13579350" cy="4896401"/>
          </a:xfrm>
          <a:prstGeom prst="rect">
            <a:avLst/>
          </a:prstGeom>
          <a:ln w="12700">
            <a:miter lim="400000"/>
          </a:ln>
        </p:spPr>
      </p:pic>
      <p:pic>
        <p:nvPicPr>
          <p:cNvPr id="1273" name="1*xJpIJYFO4w-xzZ6tB_wpog.png" descr="1*xJpIJYFO4w-xzZ6tB_wpog.png"/>
          <p:cNvPicPr>
            <a:picLocks noChangeAspect="1"/>
          </p:cNvPicPr>
          <p:nvPr/>
        </p:nvPicPr>
        <p:blipFill>
          <a:blip r:embed="rId4"/>
          <a:stretch>
            <a:fillRect/>
          </a:stretch>
        </p:blipFill>
        <p:spPr>
          <a:xfrm>
            <a:off x="13939384" y="8529147"/>
            <a:ext cx="4520377" cy="4471349"/>
          </a:xfrm>
          <a:prstGeom prst="rect">
            <a:avLst/>
          </a:prstGeom>
          <a:ln w="12700">
            <a:miter lim="400000"/>
          </a:ln>
        </p:spPr>
      </p:pic>
      <p:pic>
        <p:nvPicPr>
          <p:cNvPr id="1274" name="images.jpg" descr="images.jpg"/>
          <p:cNvPicPr>
            <a:picLocks noChangeAspect="1"/>
          </p:cNvPicPr>
          <p:nvPr/>
        </p:nvPicPr>
        <p:blipFill>
          <a:blip r:embed="rId5"/>
          <a:stretch>
            <a:fillRect/>
          </a:stretch>
        </p:blipFill>
        <p:spPr>
          <a:xfrm>
            <a:off x="18536294" y="820012"/>
            <a:ext cx="5610047" cy="5610046"/>
          </a:xfrm>
          <a:prstGeom prst="rect">
            <a:avLst/>
          </a:prstGeom>
          <a:ln w="12700">
            <a:miter lim="400000"/>
          </a:ln>
        </p:spPr>
      </p:pic>
      <p:pic>
        <p:nvPicPr>
          <p:cNvPr id="1275" name="two_moons.png" descr="two_moons.png"/>
          <p:cNvPicPr>
            <a:picLocks noChangeAspect="1"/>
          </p:cNvPicPr>
          <p:nvPr/>
        </p:nvPicPr>
        <p:blipFill>
          <a:blip r:embed="rId6"/>
          <a:stretch>
            <a:fillRect/>
          </a:stretch>
        </p:blipFill>
        <p:spPr>
          <a:xfrm>
            <a:off x="10961893" y="960776"/>
            <a:ext cx="7992779" cy="5328519"/>
          </a:xfrm>
          <a:prstGeom prst="rect">
            <a:avLst/>
          </a:prstGeom>
          <a:ln w="12700">
            <a:miter lim="400000"/>
          </a:ln>
        </p:spPr>
      </p:pic>
      <p:pic>
        <p:nvPicPr>
          <p:cNvPr id="1276" name="Image" descr="Image"/>
          <p:cNvPicPr>
            <a:picLocks noChangeAspect="1"/>
          </p:cNvPicPr>
          <p:nvPr/>
        </p:nvPicPr>
        <p:blipFill>
          <a:blip r:embed="rId7"/>
          <a:stretch>
            <a:fillRect/>
          </a:stretch>
        </p:blipFill>
        <p:spPr>
          <a:xfrm>
            <a:off x="18752818" y="8007963"/>
            <a:ext cx="5610046" cy="4896401"/>
          </a:xfrm>
          <a:prstGeom prst="rect">
            <a:avLst/>
          </a:prstGeom>
          <a:ln w="12700">
            <a:miter lim="400000"/>
          </a:ln>
        </p:spPr>
      </p:pic>
      <p:sp>
        <p:nvSpPr>
          <p:cNvPr id="1277" name="Moon example"/>
          <p:cNvSpPr txBox="1"/>
          <p:nvPr/>
        </p:nvSpPr>
        <p:spPr>
          <a:xfrm>
            <a:off x="13796665" y="976497"/>
            <a:ext cx="2141221"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Moon example</a:t>
            </a:r>
          </a:p>
        </p:txBody>
      </p:sp>
      <p:sp>
        <p:nvSpPr>
          <p:cNvPr id="1278" name="MNIST dataset"/>
          <p:cNvSpPr txBox="1"/>
          <p:nvPr/>
        </p:nvSpPr>
        <p:spPr>
          <a:xfrm>
            <a:off x="14998103" y="7941464"/>
            <a:ext cx="2152194"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MNIST dataset</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4" name="Re-parameterization (PPLs are sensitive to the form of parameterization)"/>
          <p:cNvSpPr txBox="1"/>
          <p:nvPr/>
        </p:nvSpPr>
        <p:spPr>
          <a:xfrm>
            <a:off x="292616" y="214678"/>
            <a:ext cx="12907905" cy="7924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p>
            <a:pPr algn="l" defTabSz="914400">
              <a:defRPr sz="4200" b="1">
                <a:solidFill>
                  <a:srgbClr val="9A403E"/>
                </a:solidFill>
                <a:latin typeface="Calibri"/>
                <a:ea typeface="Calibri"/>
                <a:cs typeface="Calibri"/>
                <a:sym typeface="Calibri"/>
              </a:defRPr>
            </a:pPr>
            <a:r>
              <a:rPr sz="3600">
                <a:latin typeface="+mn-lt"/>
                <a:ea typeface="+mn-ea"/>
                <a:cs typeface="+mn-cs"/>
                <a:sym typeface="Helvetica Neue"/>
              </a:rPr>
              <a:t>Re-parameterization</a:t>
            </a:r>
            <a:r>
              <a:t> </a:t>
            </a:r>
            <a:r>
              <a:rPr sz="2600"/>
              <a:t>(PPLs are sensitive to the form of parameterization)</a:t>
            </a:r>
          </a:p>
        </p:txBody>
      </p:sp>
      <p:pic>
        <p:nvPicPr>
          <p:cNvPr id="1315" name="Image" descr="Image"/>
          <p:cNvPicPr>
            <a:picLocks noChangeAspect="1"/>
          </p:cNvPicPr>
          <p:nvPr/>
        </p:nvPicPr>
        <p:blipFill>
          <a:blip r:embed="rId2"/>
          <a:stretch>
            <a:fillRect/>
          </a:stretch>
        </p:blipFill>
        <p:spPr>
          <a:xfrm>
            <a:off x="3545921" y="11244233"/>
            <a:ext cx="8276034" cy="417365"/>
          </a:xfrm>
          <a:prstGeom prst="rect">
            <a:avLst/>
          </a:prstGeom>
          <a:ln w="12700">
            <a:miter lim="400000"/>
          </a:ln>
        </p:spPr>
      </p:pic>
      <p:pic>
        <p:nvPicPr>
          <p:cNvPr id="1316" name="Image" descr="Image"/>
          <p:cNvPicPr>
            <a:picLocks noChangeAspect="1"/>
          </p:cNvPicPr>
          <p:nvPr/>
        </p:nvPicPr>
        <p:blipFill>
          <a:blip r:embed="rId3"/>
          <a:stretch>
            <a:fillRect/>
          </a:stretch>
        </p:blipFill>
        <p:spPr>
          <a:xfrm>
            <a:off x="3915594" y="12500635"/>
            <a:ext cx="8294930" cy="1017304"/>
          </a:xfrm>
          <a:prstGeom prst="rect">
            <a:avLst/>
          </a:prstGeom>
          <a:ln w="12700">
            <a:miter lim="400000"/>
          </a:ln>
        </p:spPr>
      </p:pic>
      <p:sp>
        <p:nvSpPr>
          <p:cNvPr id="1317" name="centered:"/>
          <p:cNvSpPr txBox="1"/>
          <p:nvPr/>
        </p:nvSpPr>
        <p:spPr>
          <a:xfrm>
            <a:off x="800906" y="11130172"/>
            <a:ext cx="2100978" cy="652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l" defTabSz="914400">
              <a:defRPr sz="3200">
                <a:solidFill>
                  <a:srgbClr val="9A403E"/>
                </a:solidFill>
                <a:latin typeface="Calibri"/>
                <a:ea typeface="Calibri"/>
                <a:cs typeface="Calibri"/>
                <a:sym typeface="Calibri"/>
              </a:defRPr>
            </a:lvl1pPr>
          </a:lstStyle>
          <a:p>
            <a:r>
              <a:t>centered: </a:t>
            </a:r>
          </a:p>
        </p:txBody>
      </p:sp>
      <p:sp>
        <p:nvSpPr>
          <p:cNvPr id="1318" name="non-centered:"/>
          <p:cNvSpPr txBox="1"/>
          <p:nvPr/>
        </p:nvSpPr>
        <p:spPr>
          <a:xfrm>
            <a:off x="777815" y="12705131"/>
            <a:ext cx="2912389" cy="652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l" defTabSz="914400">
              <a:defRPr sz="3200">
                <a:solidFill>
                  <a:srgbClr val="9A403E"/>
                </a:solidFill>
                <a:latin typeface="Calibri"/>
                <a:ea typeface="Calibri"/>
                <a:cs typeface="Calibri"/>
                <a:sym typeface="Calibri"/>
              </a:defRPr>
            </a:lvl1pPr>
          </a:lstStyle>
          <a:p>
            <a:r>
              <a:t>non-centered: </a:t>
            </a:r>
          </a:p>
        </p:txBody>
      </p:sp>
      <p:pic>
        <p:nvPicPr>
          <p:cNvPr id="1319" name="60e424b06f61a263edba1fe6_diagrammetic.png" descr="60e424b06f61a263edba1fe6_diagrammetic.png"/>
          <p:cNvPicPr>
            <a:picLocks noChangeAspect="1"/>
          </p:cNvPicPr>
          <p:nvPr/>
        </p:nvPicPr>
        <p:blipFill>
          <a:blip r:embed="rId4"/>
          <a:srcRect l="5274" t="29677" r="2681" b="23894"/>
          <a:stretch>
            <a:fillRect/>
          </a:stretch>
        </p:blipFill>
        <p:spPr>
          <a:xfrm>
            <a:off x="912770" y="1295269"/>
            <a:ext cx="10191871" cy="3930299"/>
          </a:xfrm>
          <a:prstGeom prst="rect">
            <a:avLst/>
          </a:prstGeom>
          <a:ln w="12700">
            <a:miter lim="400000"/>
          </a:ln>
        </p:spPr>
      </p:pic>
      <p:pic>
        <p:nvPicPr>
          <p:cNvPr id="1320" name="mcmc_scatter-3-1.png" descr="mcmc_scatter-3-1.png"/>
          <p:cNvPicPr>
            <a:picLocks noChangeAspect="1"/>
          </p:cNvPicPr>
          <p:nvPr/>
        </p:nvPicPr>
        <p:blipFill>
          <a:blip r:embed="rId5"/>
          <a:stretch>
            <a:fillRect/>
          </a:stretch>
        </p:blipFill>
        <p:spPr>
          <a:xfrm>
            <a:off x="231706" y="5513632"/>
            <a:ext cx="7782302" cy="4809463"/>
          </a:xfrm>
          <a:prstGeom prst="rect">
            <a:avLst/>
          </a:prstGeom>
          <a:ln w="12700">
            <a:miter lim="400000"/>
          </a:ln>
        </p:spPr>
      </p:pic>
      <p:grpSp>
        <p:nvGrpSpPr>
          <p:cNvPr id="1323" name="Group"/>
          <p:cNvGrpSpPr/>
          <p:nvPr/>
        </p:nvGrpSpPr>
        <p:grpSpPr>
          <a:xfrm>
            <a:off x="14867525" y="-125687"/>
            <a:ext cx="6896880" cy="3150515"/>
            <a:chOff x="0" y="0"/>
            <a:chExt cx="6896879" cy="3150513"/>
          </a:xfrm>
        </p:grpSpPr>
        <p:pic>
          <p:nvPicPr>
            <p:cNvPr id="1321" name="mlstac9037f5_lr.jpg" descr="mlstac9037f5_lr.jpg"/>
            <p:cNvPicPr>
              <a:picLocks noChangeAspect="1"/>
            </p:cNvPicPr>
            <p:nvPr/>
          </p:nvPicPr>
          <p:blipFill>
            <a:blip r:embed="rId6"/>
            <a:srcRect l="50408" b="66559"/>
            <a:stretch>
              <a:fillRect/>
            </a:stretch>
          </p:blipFill>
          <p:spPr>
            <a:xfrm>
              <a:off x="0" y="133657"/>
              <a:ext cx="6896880" cy="3016857"/>
            </a:xfrm>
            <a:prstGeom prst="rect">
              <a:avLst/>
            </a:prstGeom>
            <a:ln w="12700" cap="flat">
              <a:noFill/>
              <a:miter lim="400000"/>
            </a:ln>
            <a:effectLst/>
          </p:spPr>
        </p:pic>
        <p:sp>
          <p:nvSpPr>
            <p:cNvPr id="1322" name="Rectangle"/>
            <p:cNvSpPr/>
            <p:nvPr/>
          </p:nvSpPr>
          <p:spPr>
            <a:xfrm>
              <a:off x="457846" y="0"/>
              <a:ext cx="720384" cy="520584"/>
            </a:xfrm>
            <a:prstGeom prst="rect">
              <a:avLst/>
            </a:prstGeom>
            <a:solidFill>
              <a:srgbClr val="FFFFFF"/>
            </a:solidFill>
            <a:ln w="12700" cap="flat">
              <a:noFill/>
              <a:miter lim="400000"/>
            </a:ln>
            <a:effectLst/>
          </p:spPr>
          <p:txBody>
            <a:bodyPr wrap="square" lIns="38100" tIns="38100" rIns="38100" bIns="3810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grpSp>
      <p:grpSp>
        <p:nvGrpSpPr>
          <p:cNvPr id="1326" name="Group"/>
          <p:cNvGrpSpPr/>
          <p:nvPr/>
        </p:nvGrpSpPr>
        <p:grpSpPr>
          <a:xfrm>
            <a:off x="15118733" y="2556999"/>
            <a:ext cx="7197665" cy="3042955"/>
            <a:chOff x="0" y="0"/>
            <a:chExt cx="7197664" cy="3042953"/>
          </a:xfrm>
        </p:grpSpPr>
        <p:pic>
          <p:nvPicPr>
            <p:cNvPr id="1324" name="mlstac9037f5_lr.jpg" descr="mlstac9037f5_lr.jpg"/>
            <p:cNvPicPr>
              <a:picLocks noChangeAspect="1"/>
            </p:cNvPicPr>
            <p:nvPr/>
          </p:nvPicPr>
          <p:blipFill>
            <a:blip r:embed="rId6"/>
            <a:srcRect r="47173" b="66559"/>
            <a:stretch>
              <a:fillRect/>
            </a:stretch>
          </p:blipFill>
          <p:spPr>
            <a:xfrm>
              <a:off x="0" y="87297"/>
              <a:ext cx="7197665" cy="2955657"/>
            </a:xfrm>
            <a:prstGeom prst="rect">
              <a:avLst/>
            </a:prstGeom>
            <a:ln w="12700" cap="flat">
              <a:noFill/>
              <a:miter lim="400000"/>
            </a:ln>
            <a:effectLst/>
          </p:spPr>
        </p:pic>
        <p:sp>
          <p:nvSpPr>
            <p:cNvPr id="1325" name="Rectangle"/>
            <p:cNvSpPr/>
            <p:nvPr/>
          </p:nvSpPr>
          <p:spPr>
            <a:xfrm>
              <a:off x="500677" y="0"/>
              <a:ext cx="705771" cy="510023"/>
            </a:xfrm>
            <a:prstGeom prst="rect">
              <a:avLst/>
            </a:prstGeom>
            <a:solidFill>
              <a:srgbClr val="FFFFFF"/>
            </a:solidFill>
            <a:ln w="12700" cap="flat">
              <a:noFill/>
              <a:miter lim="400000"/>
            </a:ln>
            <a:effectLst/>
          </p:spPr>
          <p:txBody>
            <a:bodyPr wrap="square" lIns="38100" tIns="38100" rIns="38100" bIns="3810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grpSp>
      <p:sp>
        <p:nvSpPr>
          <p:cNvPr id="1327" name="Rectangle"/>
          <p:cNvSpPr/>
          <p:nvPr/>
        </p:nvSpPr>
        <p:spPr>
          <a:xfrm>
            <a:off x="17207372" y="9569879"/>
            <a:ext cx="2715437" cy="417365"/>
          </a:xfrm>
          <a:prstGeom prst="rect">
            <a:avLst/>
          </a:prstGeom>
          <a:solidFill>
            <a:srgbClr val="FFFFFF"/>
          </a:solidFill>
          <a:ln w="12700">
            <a:miter lim="400000"/>
          </a:ln>
        </p:spPr>
        <p:txBody>
          <a:bodyPr lIns="38100" tIns="38100" rIns="38100" bIns="3810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grpSp>
        <p:nvGrpSpPr>
          <p:cNvPr id="1336" name="Group"/>
          <p:cNvGrpSpPr/>
          <p:nvPr/>
        </p:nvGrpSpPr>
        <p:grpSpPr>
          <a:xfrm>
            <a:off x="15784852" y="5762797"/>
            <a:ext cx="5560479" cy="8031529"/>
            <a:chOff x="0" y="-10804"/>
            <a:chExt cx="5560478" cy="8031527"/>
          </a:xfrm>
        </p:grpSpPr>
        <p:grpSp>
          <p:nvGrpSpPr>
            <p:cNvPr id="1330" name="Group"/>
            <p:cNvGrpSpPr/>
            <p:nvPr/>
          </p:nvGrpSpPr>
          <p:grpSpPr>
            <a:xfrm>
              <a:off x="-1" y="4075020"/>
              <a:ext cx="5560480" cy="3945703"/>
              <a:chOff x="0" y="0"/>
              <a:chExt cx="5560478" cy="3945702"/>
            </a:xfrm>
          </p:grpSpPr>
          <p:pic>
            <p:nvPicPr>
              <p:cNvPr id="1328" name="Fig6.png" descr="Fig6.png"/>
              <p:cNvPicPr>
                <a:picLocks noChangeAspect="1"/>
              </p:cNvPicPr>
              <p:nvPr/>
            </p:nvPicPr>
            <p:blipFill>
              <a:blip r:embed="rId7"/>
              <a:srcRect r="65342" b="50813"/>
              <a:stretch>
                <a:fillRect/>
              </a:stretch>
            </p:blipFill>
            <p:spPr>
              <a:xfrm>
                <a:off x="-1" y="0"/>
                <a:ext cx="5560480" cy="3945703"/>
              </a:xfrm>
              <a:prstGeom prst="rect">
                <a:avLst/>
              </a:prstGeom>
              <a:ln w="12700" cap="flat">
                <a:noFill/>
                <a:miter lim="400000"/>
              </a:ln>
              <a:effectLst/>
            </p:spPr>
          </p:pic>
          <p:sp>
            <p:nvSpPr>
              <p:cNvPr id="1329" name="Rectangle"/>
              <p:cNvSpPr/>
              <p:nvPr/>
            </p:nvSpPr>
            <p:spPr>
              <a:xfrm>
                <a:off x="84063" y="0"/>
                <a:ext cx="577551" cy="417365"/>
              </a:xfrm>
              <a:prstGeom prst="rect">
                <a:avLst/>
              </a:prstGeom>
              <a:solidFill>
                <a:srgbClr val="FFFFFF"/>
              </a:solidFill>
              <a:ln w="12700" cap="flat">
                <a:noFill/>
                <a:miter lim="400000"/>
              </a:ln>
              <a:effectLst/>
            </p:spPr>
            <p:txBody>
              <a:bodyPr wrap="square" lIns="38100" tIns="38100" rIns="38100" bIns="3810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grpSp>
        <p:grpSp>
          <p:nvGrpSpPr>
            <p:cNvPr id="1333" name="Group"/>
            <p:cNvGrpSpPr/>
            <p:nvPr/>
          </p:nvGrpSpPr>
          <p:grpSpPr>
            <a:xfrm>
              <a:off x="37541" y="118865"/>
              <a:ext cx="5342522" cy="3969990"/>
              <a:chOff x="0" y="0"/>
              <a:chExt cx="5342521" cy="3969989"/>
            </a:xfrm>
          </p:grpSpPr>
          <p:pic>
            <p:nvPicPr>
              <p:cNvPr id="1331" name="Fig6.png" descr="Fig6.png"/>
              <p:cNvPicPr>
                <a:picLocks noChangeAspect="1"/>
              </p:cNvPicPr>
              <p:nvPr/>
            </p:nvPicPr>
            <p:blipFill>
              <a:blip r:embed="rId7"/>
              <a:srcRect l="33350" r="33350" b="50813"/>
              <a:stretch>
                <a:fillRect/>
              </a:stretch>
            </p:blipFill>
            <p:spPr>
              <a:xfrm>
                <a:off x="0" y="24287"/>
                <a:ext cx="5342522" cy="3945703"/>
              </a:xfrm>
              <a:prstGeom prst="rect">
                <a:avLst/>
              </a:prstGeom>
              <a:ln w="12700" cap="flat">
                <a:noFill/>
                <a:miter lim="400000"/>
              </a:ln>
              <a:effectLst/>
            </p:spPr>
          </p:pic>
          <p:sp>
            <p:nvSpPr>
              <p:cNvPr id="1332" name="Rectangle"/>
              <p:cNvSpPr/>
              <p:nvPr/>
            </p:nvSpPr>
            <p:spPr>
              <a:xfrm>
                <a:off x="82388" y="0"/>
                <a:ext cx="577551" cy="417365"/>
              </a:xfrm>
              <a:prstGeom prst="rect">
                <a:avLst/>
              </a:prstGeom>
              <a:solidFill>
                <a:srgbClr val="FFFFFF"/>
              </a:solidFill>
              <a:ln w="12700" cap="flat">
                <a:noFill/>
                <a:miter lim="400000"/>
              </a:ln>
              <a:effectLst/>
            </p:spPr>
            <p:txBody>
              <a:bodyPr wrap="square" lIns="38100" tIns="38100" rIns="38100" bIns="3810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grpSp>
        <p:sp>
          <p:nvSpPr>
            <p:cNvPr id="1334" name="Without reparameterization"/>
            <p:cNvSpPr txBox="1"/>
            <p:nvPr/>
          </p:nvSpPr>
          <p:spPr>
            <a:xfrm>
              <a:off x="1539533" y="-10805"/>
              <a:ext cx="3462656" cy="4112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defTabSz="2438339">
                <a:defRPr sz="2200"/>
              </a:lvl1pPr>
            </a:lstStyle>
            <a:p>
              <a:r>
                <a:t>Without reparameterization</a:t>
              </a:r>
            </a:p>
          </p:txBody>
        </p:sp>
        <p:sp>
          <p:nvSpPr>
            <p:cNvPr id="1335" name="With reparameterization"/>
            <p:cNvSpPr txBox="1"/>
            <p:nvPr/>
          </p:nvSpPr>
          <p:spPr>
            <a:xfrm>
              <a:off x="1745080" y="3910356"/>
              <a:ext cx="3058923" cy="4112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defTabSz="2438339">
                <a:defRPr sz="2200"/>
              </a:lvl1pPr>
            </a:lstStyle>
            <a:p>
              <a:r>
                <a:t>With reparameterization</a:t>
              </a:r>
            </a:p>
          </p:txBody>
        </p:sp>
      </p:grpSp>
      <p:grpSp>
        <p:nvGrpSpPr>
          <p:cNvPr id="1343" name="Group"/>
          <p:cNvGrpSpPr/>
          <p:nvPr/>
        </p:nvGrpSpPr>
        <p:grpSpPr>
          <a:xfrm>
            <a:off x="9851549" y="5991170"/>
            <a:ext cx="2548604" cy="3324457"/>
            <a:chOff x="0" y="0"/>
            <a:chExt cx="2548603" cy="3324455"/>
          </a:xfrm>
        </p:grpSpPr>
        <p:pic>
          <p:nvPicPr>
            <p:cNvPr id="1337" name="Image" descr="Image"/>
            <p:cNvPicPr>
              <a:picLocks noChangeAspect="1"/>
            </p:cNvPicPr>
            <p:nvPr/>
          </p:nvPicPr>
          <p:blipFill>
            <a:blip r:embed="rId8"/>
            <a:stretch>
              <a:fillRect/>
            </a:stretch>
          </p:blipFill>
          <p:spPr>
            <a:xfrm>
              <a:off x="124952" y="189805"/>
              <a:ext cx="2298701" cy="457201"/>
            </a:xfrm>
            <a:prstGeom prst="rect">
              <a:avLst/>
            </a:prstGeom>
            <a:ln w="12700" cap="flat">
              <a:noFill/>
              <a:miter lim="400000"/>
            </a:ln>
            <a:effectLst/>
          </p:spPr>
        </p:pic>
        <p:pic>
          <p:nvPicPr>
            <p:cNvPr id="1338" name="Image" descr="Image"/>
            <p:cNvPicPr>
              <a:picLocks noChangeAspect="1"/>
            </p:cNvPicPr>
            <p:nvPr/>
          </p:nvPicPr>
          <p:blipFill>
            <a:blip r:embed="rId9"/>
            <a:stretch>
              <a:fillRect/>
            </a:stretch>
          </p:blipFill>
          <p:spPr>
            <a:xfrm>
              <a:off x="156702" y="2686198"/>
              <a:ext cx="2235201" cy="457201"/>
            </a:xfrm>
            <a:prstGeom prst="rect">
              <a:avLst/>
            </a:prstGeom>
            <a:ln w="12700" cap="flat">
              <a:noFill/>
              <a:miter lim="400000"/>
            </a:ln>
            <a:effectLst/>
          </p:spPr>
        </p:pic>
        <p:pic>
          <p:nvPicPr>
            <p:cNvPr id="1339" name="Image" descr="Image"/>
            <p:cNvPicPr>
              <a:picLocks noChangeAspect="1"/>
            </p:cNvPicPr>
            <p:nvPr/>
          </p:nvPicPr>
          <p:blipFill>
            <a:blip r:embed="rId10"/>
            <a:stretch>
              <a:fillRect/>
            </a:stretch>
          </p:blipFill>
          <p:spPr>
            <a:xfrm>
              <a:off x="194802" y="2006634"/>
              <a:ext cx="2159001" cy="431801"/>
            </a:xfrm>
            <a:prstGeom prst="rect">
              <a:avLst/>
            </a:prstGeom>
            <a:ln w="12700" cap="flat">
              <a:noFill/>
              <a:miter lim="400000"/>
            </a:ln>
            <a:effectLst/>
          </p:spPr>
        </p:pic>
        <p:sp>
          <p:nvSpPr>
            <p:cNvPr id="1340" name="Rectangle"/>
            <p:cNvSpPr/>
            <p:nvPr/>
          </p:nvSpPr>
          <p:spPr>
            <a:xfrm>
              <a:off x="0" y="0"/>
              <a:ext cx="2548604" cy="710506"/>
            </a:xfrm>
            <a:prstGeom prst="rect">
              <a:avLst/>
            </a:prstGeom>
            <a:noFill/>
            <a:ln w="25400" cap="flat">
              <a:solidFill>
                <a:schemeClr val="accent5">
                  <a:lumOff val="-29866"/>
                </a:schemeClr>
              </a:solidFill>
              <a:prstDash val="solid"/>
              <a:miter lim="400000"/>
            </a:ln>
            <a:effectLst/>
          </p:spPr>
          <p:txBody>
            <a:bodyPr wrap="square" lIns="38100" tIns="38100" rIns="38100" bIns="3810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sp>
          <p:nvSpPr>
            <p:cNvPr id="1341" name="Rectangle"/>
            <p:cNvSpPr/>
            <p:nvPr/>
          </p:nvSpPr>
          <p:spPr>
            <a:xfrm>
              <a:off x="0" y="1893029"/>
              <a:ext cx="2548604" cy="1431427"/>
            </a:xfrm>
            <a:prstGeom prst="rect">
              <a:avLst/>
            </a:prstGeom>
            <a:noFill/>
            <a:ln w="25400" cap="flat">
              <a:solidFill>
                <a:schemeClr val="accent5">
                  <a:lumOff val="-29866"/>
                </a:schemeClr>
              </a:solidFill>
              <a:prstDash val="solid"/>
              <a:miter lim="400000"/>
            </a:ln>
            <a:effectLst/>
          </p:spPr>
          <p:txBody>
            <a:bodyPr wrap="square" lIns="38100" tIns="38100" rIns="38100" bIns="3810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sp>
          <p:nvSpPr>
            <p:cNvPr id="1342" name="Arrow"/>
            <p:cNvSpPr/>
            <p:nvPr/>
          </p:nvSpPr>
          <p:spPr>
            <a:xfrm rot="5400000">
              <a:off x="888489" y="988610"/>
              <a:ext cx="746226" cy="676419"/>
            </a:xfrm>
            <a:prstGeom prst="rightArrow">
              <a:avLst>
                <a:gd name="adj1" fmla="val 23675"/>
                <a:gd name="adj2" fmla="val 50814"/>
              </a:avLst>
            </a:prstGeom>
            <a:solidFill>
              <a:schemeClr val="accent5">
                <a:lumOff val="-29866"/>
              </a:schemeClr>
            </a:solidFill>
            <a:ln w="12700" cap="flat">
              <a:noFill/>
              <a:miter lim="400000"/>
            </a:ln>
            <a:effectLst/>
          </p:spPr>
          <p:txBody>
            <a:bodyPr wrap="square" lIns="38100" tIns="38100" rIns="38100" bIns="38100" numCol="1" anchor="ctr">
              <a:noAutofit/>
            </a:bodyPr>
            <a:lstStyle/>
            <a:p>
              <a:pPr defTabSz="825500">
                <a:defRPr sz="3000">
                  <a:solidFill>
                    <a:schemeClr val="accent5">
                      <a:lumOff val="-29866"/>
                    </a:schemeClr>
                  </a:solidFill>
                  <a:latin typeface="Helvetica Neue Medium"/>
                  <a:ea typeface="Helvetica Neue Medium"/>
                  <a:cs typeface="Helvetica Neue Medium"/>
                  <a:sym typeface="Helvetica Neue Medium"/>
                </a:defRPr>
              </a:pPr>
              <a:endParaRPr/>
            </a:p>
          </p:txBody>
        </p:sp>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Here's how you can make inferences:…"/>
          <p:cNvSpPr txBox="1"/>
          <p:nvPr/>
        </p:nvSpPr>
        <p:spPr>
          <a:xfrm>
            <a:off x="12145" y="345139"/>
            <a:ext cx="9923258" cy="4305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spcBef>
                <a:spcPts val="1200"/>
              </a:spcBef>
              <a:defRPr sz="3000" b="1">
                <a:solidFill>
                  <a:srgbClr val="000000"/>
                </a:solidFill>
                <a:latin typeface="Times Roman"/>
                <a:ea typeface="Times Roman"/>
                <a:cs typeface="Times Roman"/>
                <a:sym typeface="Times Roman"/>
              </a:defRPr>
            </a:pPr>
            <a:r>
              <a:t>Here's how you can make inferences:</a:t>
            </a:r>
          </a:p>
          <a:p>
            <a:pPr marL="457200" indent="-317500" algn="l" defTabSz="457200">
              <a:spcBef>
                <a:spcPts val="1200"/>
              </a:spcBef>
              <a:buSzPct val="100000"/>
              <a:buFont typeface="Times Roman"/>
              <a:buAutoNum type="arabicPeriod"/>
              <a:defRPr sz="3000">
                <a:solidFill>
                  <a:srgbClr val="000000"/>
                </a:solidFill>
                <a:latin typeface="Times Roman"/>
                <a:ea typeface="Times Roman"/>
                <a:cs typeface="Times Roman"/>
                <a:sym typeface="Times Roman"/>
              </a:defRPr>
            </a:pPr>
            <a:r>
              <a:t> Collect Data</a:t>
            </a:r>
          </a:p>
          <a:p>
            <a:pPr marL="457200" indent="-317500" algn="l" defTabSz="457200">
              <a:spcBef>
                <a:spcPts val="1200"/>
              </a:spcBef>
              <a:buSzPct val="100000"/>
              <a:buFont typeface="Times Roman"/>
              <a:buAutoNum type="arabicPeriod"/>
              <a:defRPr sz="3000">
                <a:solidFill>
                  <a:srgbClr val="000000"/>
                </a:solidFill>
                <a:latin typeface="Times Roman"/>
                <a:ea typeface="Times Roman"/>
                <a:cs typeface="Times Roman"/>
                <a:sym typeface="Times Roman"/>
              </a:defRPr>
            </a:pPr>
            <a:r>
              <a:t> Analyze Data (visualisation, sensitivity analysis, PPC)</a:t>
            </a:r>
          </a:p>
          <a:p>
            <a:pPr marL="457200" indent="-317500" algn="l" defTabSz="457200">
              <a:spcBef>
                <a:spcPts val="1200"/>
              </a:spcBef>
              <a:buSzPct val="100000"/>
              <a:buFont typeface="Times Roman"/>
              <a:buAutoNum type="arabicPeriod"/>
              <a:defRPr sz="3000">
                <a:solidFill>
                  <a:srgbClr val="000000"/>
                </a:solidFill>
                <a:latin typeface="Times Roman"/>
                <a:ea typeface="Times Roman"/>
                <a:cs typeface="Times Roman"/>
                <a:sym typeface="Times Roman"/>
              </a:defRPr>
            </a:pPr>
            <a:r>
              <a:t> Identify Patterns and Relationships (statistical inference)</a:t>
            </a:r>
          </a:p>
          <a:p>
            <a:pPr marL="457200" indent="-317500" algn="l" defTabSz="457200">
              <a:spcBef>
                <a:spcPts val="1200"/>
              </a:spcBef>
              <a:buSzPct val="100000"/>
              <a:buFont typeface="Times Roman"/>
              <a:buAutoNum type="arabicPeriod"/>
              <a:defRPr sz="3000">
                <a:solidFill>
                  <a:srgbClr val="000000"/>
                </a:solidFill>
                <a:latin typeface="Times Roman"/>
                <a:ea typeface="Times Roman"/>
                <a:cs typeface="Times Roman"/>
                <a:sym typeface="Times Roman"/>
              </a:defRPr>
            </a:pPr>
            <a:r>
              <a:t> Formulate Hypotheses (causal hypothesis)</a:t>
            </a:r>
          </a:p>
          <a:p>
            <a:pPr marL="457200" indent="-317500" algn="l" defTabSz="457200">
              <a:spcBef>
                <a:spcPts val="1200"/>
              </a:spcBef>
              <a:buSzPct val="100000"/>
              <a:buFont typeface="Times Roman"/>
              <a:buAutoNum type="arabicPeriod"/>
              <a:defRPr sz="3000" b="1">
                <a:solidFill>
                  <a:srgbClr val="000000"/>
                </a:solidFill>
                <a:latin typeface="Times Roman"/>
                <a:ea typeface="Times Roman"/>
                <a:cs typeface="Times Roman"/>
                <a:sym typeface="Times Roman"/>
              </a:defRPr>
            </a:pPr>
            <a:r>
              <a:t> Run an Inference Method (MCMC, AI/ML)</a:t>
            </a:r>
          </a:p>
          <a:p>
            <a:pPr marL="457200" indent="-317500" algn="l" defTabSz="457200">
              <a:spcBef>
                <a:spcPts val="1200"/>
              </a:spcBef>
              <a:buSzPct val="100000"/>
              <a:buFont typeface="Times Roman"/>
              <a:buAutoNum type="arabicPeriod"/>
              <a:defRPr sz="3000">
                <a:solidFill>
                  <a:srgbClr val="000000"/>
                </a:solidFill>
                <a:latin typeface="Times Roman"/>
                <a:ea typeface="Times Roman"/>
                <a:cs typeface="Times Roman"/>
                <a:sym typeface="Times Roman"/>
              </a:defRPr>
            </a:pPr>
            <a:r>
              <a:t> Test the Inferences results (monitor convergence &amp; validity)</a:t>
            </a:r>
          </a:p>
        </p:txBody>
      </p:sp>
      <p:grpSp>
        <p:nvGrpSpPr>
          <p:cNvPr id="247" name="Group"/>
          <p:cNvGrpSpPr/>
          <p:nvPr/>
        </p:nvGrpSpPr>
        <p:grpSpPr>
          <a:xfrm>
            <a:off x="863398" y="344256"/>
            <a:ext cx="23565322" cy="13470618"/>
            <a:chOff x="0" y="0"/>
            <a:chExt cx="23565321" cy="13470616"/>
          </a:xfrm>
        </p:grpSpPr>
        <p:pic>
          <p:nvPicPr>
            <p:cNvPr id="225" name="Descriptive-vs-Inferential-Statistics.jpeg" descr="Descriptive-vs-Inferential-Statistics.jpeg"/>
            <p:cNvPicPr>
              <a:picLocks noChangeAspect="1"/>
            </p:cNvPicPr>
            <p:nvPr/>
          </p:nvPicPr>
          <p:blipFill>
            <a:blip r:embed="rId3"/>
            <a:stretch>
              <a:fillRect/>
            </a:stretch>
          </p:blipFill>
          <p:spPr>
            <a:xfrm>
              <a:off x="243611" y="4944955"/>
              <a:ext cx="5652037" cy="3607885"/>
            </a:xfrm>
            <a:prstGeom prst="rect">
              <a:avLst/>
            </a:prstGeom>
            <a:ln w="12700" cap="flat">
              <a:noFill/>
              <a:miter lim="400000"/>
            </a:ln>
            <a:effectLst/>
          </p:spPr>
        </p:pic>
        <p:pic>
          <p:nvPicPr>
            <p:cNvPr id="226" name="uh4GN.jpg" descr="uh4GN.jpg"/>
            <p:cNvPicPr>
              <a:picLocks noChangeAspect="1"/>
            </p:cNvPicPr>
            <p:nvPr/>
          </p:nvPicPr>
          <p:blipFill>
            <a:blip r:embed="rId4"/>
            <a:stretch>
              <a:fillRect/>
            </a:stretch>
          </p:blipFill>
          <p:spPr>
            <a:xfrm>
              <a:off x="8964330" y="0"/>
              <a:ext cx="14600992" cy="11967316"/>
            </a:xfrm>
            <a:prstGeom prst="rect">
              <a:avLst/>
            </a:prstGeom>
            <a:ln w="12700" cap="flat">
              <a:noFill/>
              <a:miter lim="400000"/>
            </a:ln>
            <a:effectLst/>
          </p:spPr>
        </p:pic>
        <p:pic>
          <p:nvPicPr>
            <p:cNvPr id="227" name="Untitled.png" descr="Untitled.png"/>
            <p:cNvPicPr>
              <a:picLocks noChangeAspect="1"/>
            </p:cNvPicPr>
            <p:nvPr/>
          </p:nvPicPr>
          <p:blipFill>
            <a:blip r:embed="rId5"/>
            <a:stretch>
              <a:fillRect/>
            </a:stretch>
          </p:blipFill>
          <p:spPr>
            <a:xfrm>
              <a:off x="8978410" y="10147758"/>
              <a:ext cx="5545974" cy="3077002"/>
            </a:xfrm>
            <a:prstGeom prst="rect">
              <a:avLst/>
            </a:prstGeom>
            <a:ln w="12700" cap="flat">
              <a:noFill/>
              <a:miter lim="400000"/>
            </a:ln>
            <a:effectLst/>
          </p:spPr>
        </p:pic>
        <p:pic>
          <p:nvPicPr>
            <p:cNvPr id="228" name="1 1c6QZPCzoUaBSH-R1VygHQ.jpg" descr="1 1c6QZPCzoUaBSH-R1VygHQ.jpg"/>
            <p:cNvPicPr>
              <a:picLocks noChangeAspect="1"/>
            </p:cNvPicPr>
            <p:nvPr/>
          </p:nvPicPr>
          <p:blipFill>
            <a:blip r:embed="rId6"/>
            <a:srcRect/>
            <a:stretch>
              <a:fillRect/>
            </a:stretch>
          </p:blipFill>
          <p:spPr>
            <a:xfrm>
              <a:off x="0" y="8866227"/>
              <a:ext cx="6139185" cy="4604390"/>
            </a:xfrm>
            <a:prstGeom prst="rect">
              <a:avLst/>
            </a:prstGeom>
            <a:ln w="12700" cap="flat">
              <a:noFill/>
              <a:miter lim="400000"/>
            </a:ln>
            <a:effectLst/>
          </p:spPr>
        </p:pic>
        <p:sp>
          <p:nvSpPr>
            <p:cNvPr id="229" name="Establishing…"/>
            <p:cNvSpPr txBox="1"/>
            <p:nvPr/>
          </p:nvSpPr>
          <p:spPr>
            <a:xfrm>
              <a:off x="9283772" y="10371930"/>
              <a:ext cx="1922985" cy="10316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l" defTabSz="457200">
                <a:lnSpc>
                  <a:spcPct val="117999"/>
                </a:lnSpc>
                <a:defRPr sz="1800">
                  <a:solidFill>
                    <a:srgbClr val="000000"/>
                  </a:solidFill>
                </a:defRPr>
              </a:pPr>
              <a:r>
                <a:t>Establishing</a:t>
              </a:r>
            </a:p>
            <a:p>
              <a:pPr algn="l" defTabSz="457200">
                <a:lnSpc>
                  <a:spcPct val="117999"/>
                </a:lnSpc>
                <a:defRPr sz="1800">
                  <a:solidFill>
                    <a:srgbClr val="000000"/>
                  </a:solidFill>
                </a:defRPr>
              </a:pPr>
              <a:r>
                <a:t>cause-and-effect </a:t>
              </a:r>
            </a:p>
            <a:p>
              <a:pPr algn="l" defTabSz="457200">
                <a:lnSpc>
                  <a:spcPct val="117999"/>
                </a:lnSpc>
                <a:defRPr sz="1800">
                  <a:solidFill>
                    <a:srgbClr val="000000"/>
                  </a:solidFill>
                </a:defRPr>
              </a:pPr>
              <a:r>
                <a:t>relationships</a:t>
              </a:r>
            </a:p>
          </p:txBody>
        </p:sp>
        <p:sp>
          <p:nvSpPr>
            <p:cNvPr id="230" name="Line"/>
            <p:cNvSpPr/>
            <p:nvPr/>
          </p:nvSpPr>
          <p:spPr>
            <a:xfrm>
              <a:off x="17589385" y="1141009"/>
              <a:ext cx="1560145" cy="1"/>
            </a:xfrm>
            <a:prstGeom prst="line">
              <a:avLst/>
            </a:prstGeom>
            <a:noFill/>
            <a:ln w="254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endParaRPr/>
            </a:p>
          </p:txBody>
        </p:sp>
        <p:sp>
          <p:nvSpPr>
            <p:cNvPr id="231" name="Line"/>
            <p:cNvSpPr/>
            <p:nvPr/>
          </p:nvSpPr>
          <p:spPr>
            <a:xfrm>
              <a:off x="16261728" y="3240425"/>
              <a:ext cx="2218487" cy="1"/>
            </a:xfrm>
            <a:prstGeom prst="line">
              <a:avLst/>
            </a:prstGeom>
            <a:noFill/>
            <a:ln w="254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endParaRPr/>
            </a:p>
          </p:txBody>
        </p:sp>
        <p:sp>
          <p:nvSpPr>
            <p:cNvPr id="232" name="Line"/>
            <p:cNvSpPr/>
            <p:nvPr/>
          </p:nvSpPr>
          <p:spPr>
            <a:xfrm>
              <a:off x="19473127" y="4990945"/>
              <a:ext cx="1816899" cy="1"/>
            </a:xfrm>
            <a:prstGeom prst="line">
              <a:avLst/>
            </a:prstGeom>
            <a:noFill/>
            <a:ln w="254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endParaRPr/>
            </a:p>
          </p:txBody>
        </p:sp>
        <p:sp>
          <p:nvSpPr>
            <p:cNvPr id="233" name="Line"/>
            <p:cNvSpPr/>
            <p:nvPr/>
          </p:nvSpPr>
          <p:spPr>
            <a:xfrm>
              <a:off x="12449147" y="7221869"/>
              <a:ext cx="1338558" cy="1"/>
            </a:xfrm>
            <a:prstGeom prst="line">
              <a:avLst/>
            </a:prstGeom>
            <a:noFill/>
            <a:ln w="254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endParaRPr/>
            </a:p>
          </p:txBody>
        </p:sp>
        <p:sp>
          <p:nvSpPr>
            <p:cNvPr id="234" name="Line"/>
            <p:cNvSpPr/>
            <p:nvPr/>
          </p:nvSpPr>
          <p:spPr>
            <a:xfrm>
              <a:off x="20748975" y="7221869"/>
              <a:ext cx="1338558" cy="1"/>
            </a:xfrm>
            <a:prstGeom prst="line">
              <a:avLst/>
            </a:prstGeom>
            <a:noFill/>
            <a:ln w="254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endParaRPr/>
            </a:p>
          </p:txBody>
        </p:sp>
        <p:sp>
          <p:nvSpPr>
            <p:cNvPr id="235" name="Line"/>
            <p:cNvSpPr/>
            <p:nvPr/>
          </p:nvSpPr>
          <p:spPr>
            <a:xfrm>
              <a:off x="16155620" y="7221869"/>
              <a:ext cx="1338558" cy="1"/>
            </a:xfrm>
            <a:prstGeom prst="line">
              <a:avLst/>
            </a:prstGeom>
            <a:noFill/>
            <a:ln w="254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endParaRPr/>
            </a:p>
          </p:txBody>
        </p:sp>
        <p:sp>
          <p:nvSpPr>
            <p:cNvPr id="236" name="Line"/>
            <p:cNvSpPr/>
            <p:nvPr/>
          </p:nvSpPr>
          <p:spPr>
            <a:xfrm>
              <a:off x="21520734" y="8976112"/>
              <a:ext cx="1338558" cy="1"/>
            </a:xfrm>
            <a:prstGeom prst="line">
              <a:avLst/>
            </a:prstGeom>
            <a:noFill/>
            <a:ln w="254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endParaRPr/>
            </a:p>
          </p:txBody>
        </p:sp>
        <p:sp>
          <p:nvSpPr>
            <p:cNvPr id="237" name="Line"/>
            <p:cNvSpPr/>
            <p:nvPr/>
          </p:nvSpPr>
          <p:spPr>
            <a:xfrm>
              <a:off x="17921073" y="9345941"/>
              <a:ext cx="1972142" cy="1"/>
            </a:xfrm>
            <a:prstGeom prst="line">
              <a:avLst/>
            </a:prstGeom>
            <a:noFill/>
            <a:ln w="254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endParaRPr/>
            </a:p>
          </p:txBody>
        </p:sp>
        <p:sp>
          <p:nvSpPr>
            <p:cNvPr id="238" name="Rectangle"/>
            <p:cNvSpPr/>
            <p:nvPr/>
          </p:nvSpPr>
          <p:spPr>
            <a:xfrm>
              <a:off x="20037924" y="3138081"/>
              <a:ext cx="620416" cy="587485"/>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39" name="Rectangle"/>
            <p:cNvSpPr/>
            <p:nvPr/>
          </p:nvSpPr>
          <p:spPr>
            <a:xfrm>
              <a:off x="14716123" y="2032320"/>
              <a:ext cx="620417" cy="587485"/>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40" name="Rectangle"/>
            <p:cNvSpPr/>
            <p:nvPr/>
          </p:nvSpPr>
          <p:spPr>
            <a:xfrm>
              <a:off x="21683826" y="2376748"/>
              <a:ext cx="822989" cy="587485"/>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241" name="Image" descr="Image"/>
            <p:cNvPicPr>
              <a:picLocks noChangeAspect="1"/>
            </p:cNvPicPr>
            <p:nvPr/>
          </p:nvPicPr>
          <p:blipFill>
            <a:blip r:embed="rId7"/>
            <a:stretch>
              <a:fillRect/>
            </a:stretch>
          </p:blipFill>
          <p:spPr>
            <a:xfrm>
              <a:off x="20033741" y="3138081"/>
              <a:ext cx="704982" cy="587485"/>
            </a:xfrm>
            <a:prstGeom prst="rect">
              <a:avLst/>
            </a:prstGeom>
            <a:ln w="12700" cap="flat">
              <a:noFill/>
              <a:miter lim="400000"/>
            </a:ln>
            <a:effectLst/>
          </p:spPr>
        </p:pic>
        <p:pic>
          <p:nvPicPr>
            <p:cNvPr id="242" name="Image" descr="Image"/>
            <p:cNvPicPr>
              <a:picLocks noChangeAspect="1"/>
            </p:cNvPicPr>
            <p:nvPr/>
          </p:nvPicPr>
          <p:blipFill>
            <a:blip r:embed="rId8"/>
            <a:stretch>
              <a:fillRect/>
            </a:stretch>
          </p:blipFill>
          <p:spPr>
            <a:xfrm>
              <a:off x="14673840" y="2105756"/>
              <a:ext cx="704982" cy="440614"/>
            </a:xfrm>
            <a:prstGeom prst="rect">
              <a:avLst/>
            </a:prstGeom>
            <a:ln w="12700" cap="flat">
              <a:noFill/>
              <a:miter lim="400000"/>
            </a:ln>
            <a:effectLst/>
          </p:spPr>
        </p:pic>
        <p:sp>
          <p:nvSpPr>
            <p:cNvPr id="243" name="Rectangle"/>
            <p:cNvSpPr/>
            <p:nvPr/>
          </p:nvSpPr>
          <p:spPr>
            <a:xfrm>
              <a:off x="486345" y="9034609"/>
              <a:ext cx="5166569" cy="557114"/>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44" name="Inferential statistics"/>
            <p:cNvSpPr txBox="1"/>
            <p:nvPr/>
          </p:nvSpPr>
          <p:spPr>
            <a:xfrm>
              <a:off x="1347238" y="9191611"/>
              <a:ext cx="297454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1">
                  <a:solidFill>
                    <a:schemeClr val="accent1">
                      <a:hueOff val="114395"/>
                      <a:lumOff val="-24975"/>
                    </a:schemeClr>
                  </a:solidFill>
                </a:defRPr>
              </a:lvl1pPr>
            </a:lstStyle>
            <a:p>
              <a:r>
                <a:t>Inferential statistics</a:t>
              </a:r>
            </a:p>
          </p:txBody>
        </p:sp>
        <p:sp>
          <p:nvSpPr>
            <p:cNvPr id="245" name="Rectangle"/>
            <p:cNvSpPr/>
            <p:nvPr/>
          </p:nvSpPr>
          <p:spPr>
            <a:xfrm>
              <a:off x="3261173" y="5389362"/>
              <a:ext cx="2158552" cy="656700"/>
            </a:xfrm>
            <a:prstGeom prst="rect">
              <a:avLst/>
            </a:prstGeom>
            <a:solidFill>
              <a:srgbClr val="D5D5D5"/>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46" name="Exploratory"/>
            <p:cNvSpPr txBox="1"/>
            <p:nvPr/>
          </p:nvSpPr>
          <p:spPr>
            <a:xfrm>
              <a:off x="3445251" y="5487182"/>
              <a:ext cx="1790396"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1">
                  <a:solidFill>
                    <a:schemeClr val="accent1">
                      <a:hueOff val="114395"/>
                      <a:lumOff val="-24975"/>
                    </a:schemeClr>
                  </a:solidFill>
                </a:defRPr>
              </a:lvl1pPr>
            </a:lstStyle>
            <a:p>
              <a:r>
                <a:t>Exploratory</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47"/>
                                        </p:tgtEl>
                                        <p:attrNameLst>
                                          <p:attrName>style.visibility</p:attrName>
                                        </p:attrNameLst>
                                      </p:cBhvr>
                                      <p:to>
                                        <p:strVal val="visible"/>
                                      </p:to>
                                    </p:set>
                                    <p:animEffect transition="in" filter="dissolve">
                                      <p:cBhvr>
                                        <p:cTn id="7" dur="2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1"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5" name="w63tf482beg81.png" descr="w63tf482beg81.png"/>
          <p:cNvPicPr>
            <a:picLocks noChangeAspect="1"/>
          </p:cNvPicPr>
          <p:nvPr/>
        </p:nvPicPr>
        <p:blipFill>
          <a:blip r:embed="rId2"/>
          <a:stretch>
            <a:fillRect/>
          </a:stretch>
        </p:blipFill>
        <p:spPr>
          <a:xfrm>
            <a:off x="1054707" y="284483"/>
            <a:ext cx="22164651" cy="12433413"/>
          </a:xfrm>
          <a:prstGeom prst="rect">
            <a:avLst/>
          </a:prstGeom>
          <a:ln w="12700">
            <a:miter lim="400000"/>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7" name="Image" descr="Image"/>
          <p:cNvPicPr>
            <a:picLocks noChangeAspect="1"/>
          </p:cNvPicPr>
          <p:nvPr/>
        </p:nvPicPr>
        <p:blipFill>
          <a:blip r:embed="rId3"/>
          <a:stretch>
            <a:fillRect/>
          </a:stretch>
        </p:blipFill>
        <p:spPr>
          <a:xfrm>
            <a:off x="339818" y="2143681"/>
            <a:ext cx="5410201" cy="2489201"/>
          </a:xfrm>
          <a:prstGeom prst="rect">
            <a:avLst/>
          </a:prstGeom>
          <a:ln w="12700">
            <a:miter lim="400000"/>
          </a:ln>
        </p:spPr>
      </p:pic>
      <p:pic>
        <p:nvPicPr>
          <p:cNvPr id="1348" name="Image" descr="Image"/>
          <p:cNvPicPr>
            <a:picLocks noChangeAspect="1"/>
          </p:cNvPicPr>
          <p:nvPr/>
        </p:nvPicPr>
        <p:blipFill>
          <a:blip r:embed="rId4"/>
          <a:stretch>
            <a:fillRect/>
          </a:stretch>
        </p:blipFill>
        <p:spPr>
          <a:xfrm>
            <a:off x="269139" y="4214700"/>
            <a:ext cx="11912601" cy="1854201"/>
          </a:xfrm>
          <a:prstGeom prst="rect">
            <a:avLst/>
          </a:prstGeom>
          <a:ln w="12700">
            <a:miter lim="400000"/>
          </a:ln>
        </p:spPr>
      </p:pic>
      <p:pic>
        <p:nvPicPr>
          <p:cNvPr id="1349" name="Image" descr="Image"/>
          <p:cNvPicPr>
            <a:picLocks noChangeAspect="1"/>
          </p:cNvPicPr>
          <p:nvPr/>
        </p:nvPicPr>
        <p:blipFill>
          <a:blip r:embed="rId5"/>
          <a:stretch>
            <a:fillRect/>
          </a:stretch>
        </p:blipFill>
        <p:spPr>
          <a:xfrm>
            <a:off x="341269" y="6172200"/>
            <a:ext cx="4470401" cy="1371600"/>
          </a:xfrm>
          <a:prstGeom prst="rect">
            <a:avLst/>
          </a:prstGeom>
          <a:ln w="12700">
            <a:miter lim="400000"/>
          </a:ln>
        </p:spPr>
      </p:pic>
      <p:pic>
        <p:nvPicPr>
          <p:cNvPr id="1350" name="Image" descr="Image"/>
          <p:cNvPicPr>
            <a:picLocks noChangeAspect="1"/>
          </p:cNvPicPr>
          <p:nvPr/>
        </p:nvPicPr>
        <p:blipFill>
          <a:blip r:embed="rId6"/>
          <a:stretch>
            <a:fillRect/>
          </a:stretch>
        </p:blipFill>
        <p:spPr>
          <a:xfrm>
            <a:off x="174011" y="113015"/>
            <a:ext cx="6629401" cy="1803401"/>
          </a:xfrm>
          <a:prstGeom prst="rect">
            <a:avLst/>
          </a:prstGeom>
          <a:ln w="12700">
            <a:miter lim="400000"/>
          </a:ln>
        </p:spPr>
      </p:pic>
      <p:pic>
        <p:nvPicPr>
          <p:cNvPr id="1351" name="Image" descr="Image"/>
          <p:cNvPicPr>
            <a:picLocks noChangeAspect="1"/>
          </p:cNvPicPr>
          <p:nvPr/>
        </p:nvPicPr>
        <p:blipFill>
          <a:blip r:embed="rId7"/>
          <a:stretch>
            <a:fillRect/>
          </a:stretch>
        </p:blipFill>
        <p:spPr>
          <a:xfrm>
            <a:off x="492526" y="7890770"/>
            <a:ext cx="11811001" cy="5232401"/>
          </a:xfrm>
          <a:prstGeom prst="rect">
            <a:avLst/>
          </a:prstGeom>
          <a:ln w="12700">
            <a:miter lim="400000"/>
          </a:ln>
        </p:spPr>
      </p:pic>
      <p:pic>
        <p:nvPicPr>
          <p:cNvPr id="1352" name="Image" descr="Image"/>
          <p:cNvPicPr>
            <a:picLocks noChangeAspect="1"/>
          </p:cNvPicPr>
          <p:nvPr/>
        </p:nvPicPr>
        <p:blipFill>
          <a:blip r:embed="rId8"/>
          <a:stretch>
            <a:fillRect/>
          </a:stretch>
        </p:blipFill>
        <p:spPr>
          <a:xfrm>
            <a:off x="14351578" y="326797"/>
            <a:ext cx="8255001" cy="4038601"/>
          </a:xfrm>
          <a:prstGeom prst="rect">
            <a:avLst/>
          </a:prstGeom>
          <a:ln w="12700">
            <a:miter lim="400000"/>
          </a:ln>
        </p:spPr>
      </p:pic>
      <p:pic>
        <p:nvPicPr>
          <p:cNvPr id="1353" name="Image" descr="Image"/>
          <p:cNvPicPr>
            <a:picLocks noChangeAspect="1"/>
          </p:cNvPicPr>
          <p:nvPr/>
        </p:nvPicPr>
        <p:blipFill>
          <a:blip r:embed="rId9"/>
          <a:stretch>
            <a:fillRect/>
          </a:stretch>
        </p:blipFill>
        <p:spPr>
          <a:xfrm>
            <a:off x="12637077" y="4787078"/>
            <a:ext cx="11684001" cy="2514601"/>
          </a:xfrm>
          <a:prstGeom prst="rect">
            <a:avLst/>
          </a:prstGeom>
          <a:ln w="12700">
            <a:miter lim="400000"/>
          </a:ln>
        </p:spPr>
      </p:pic>
      <p:pic>
        <p:nvPicPr>
          <p:cNvPr id="1354" name="Image" descr="Image"/>
          <p:cNvPicPr>
            <a:picLocks noChangeAspect="1"/>
          </p:cNvPicPr>
          <p:nvPr/>
        </p:nvPicPr>
        <p:blipFill>
          <a:blip r:embed="rId10"/>
          <a:stretch>
            <a:fillRect/>
          </a:stretch>
        </p:blipFill>
        <p:spPr>
          <a:xfrm>
            <a:off x="13729200" y="9199477"/>
            <a:ext cx="9499755" cy="2614987"/>
          </a:xfrm>
          <a:prstGeom prst="rect">
            <a:avLst/>
          </a:prstGeom>
          <a:ln w="12700">
            <a:miter lim="400000"/>
          </a:ln>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8" name="Image" descr="Image"/>
          <p:cNvPicPr>
            <a:picLocks noChangeAspect="1"/>
          </p:cNvPicPr>
          <p:nvPr/>
        </p:nvPicPr>
        <p:blipFill>
          <a:blip r:embed="rId3"/>
          <a:srcRect l="827" r="827" b="1655"/>
          <a:stretch>
            <a:fillRect/>
          </a:stretch>
        </p:blipFill>
        <p:spPr>
          <a:xfrm>
            <a:off x="238487" y="5148790"/>
            <a:ext cx="11734801" cy="5003801"/>
          </a:xfrm>
          <a:prstGeom prst="rect">
            <a:avLst/>
          </a:prstGeom>
          <a:ln w="12700">
            <a:miter lim="400000"/>
          </a:ln>
        </p:spPr>
      </p:pic>
      <p:pic>
        <p:nvPicPr>
          <p:cNvPr id="1359" name="Image" descr="Image"/>
          <p:cNvPicPr>
            <a:picLocks noChangeAspect="1"/>
          </p:cNvPicPr>
          <p:nvPr/>
        </p:nvPicPr>
        <p:blipFill>
          <a:blip r:embed="rId4"/>
          <a:stretch>
            <a:fillRect/>
          </a:stretch>
        </p:blipFill>
        <p:spPr>
          <a:xfrm>
            <a:off x="231630" y="912487"/>
            <a:ext cx="8585201" cy="2768601"/>
          </a:xfrm>
          <a:prstGeom prst="rect">
            <a:avLst/>
          </a:prstGeom>
          <a:ln w="12700">
            <a:miter lim="400000"/>
          </a:ln>
        </p:spPr>
      </p:pic>
      <p:pic>
        <p:nvPicPr>
          <p:cNvPr id="1360" name="Image" descr="Image"/>
          <p:cNvPicPr>
            <a:picLocks noChangeAspect="1"/>
          </p:cNvPicPr>
          <p:nvPr/>
        </p:nvPicPr>
        <p:blipFill>
          <a:blip r:embed="rId5"/>
          <a:stretch>
            <a:fillRect/>
          </a:stretch>
        </p:blipFill>
        <p:spPr>
          <a:xfrm>
            <a:off x="15284713" y="1149279"/>
            <a:ext cx="7670801" cy="1752601"/>
          </a:xfrm>
          <a:prstGeom prst="rect">
            <a:avLst/>
          </a:prstGeom>
          <a:ln w="12700">
            <a:miter lim="400000"/>
          </a:ln>
        </p:spPr>
      </p:pic>
      <p:pic>
        <p:nvPicPr>
          <p:cNvPr id="1361" name="Image" descr="Image"/>
          <p:cNvPicPr>
            <a:picLocks noChangeAspect="1"/>
          </p:cNvPicPr>
          <p:nvPr/>
        </p:nvPicPr>
        <p:blipFill>
          <a:blip r:embed="rId6"/>
          <a:srcRect b="10087"/>
          <a:stretch>
            <a:fillRect/>
          </a:stretch>
        </p:blipFill>
        <p:spPr>
          <a:xfrm>
            <a:off x="12463746" y="3746538"/>
            <a:ext cx="11734801" cy="6348895"/>
          </a:xfrm>
          <a:prstGeom prst="rect">
            <a:avLst/>
          </a:prstGeom>
          <a:ln w="12700">
            <a:miter lim="400000"/>
          </a:ln>
        </p:spPr>
      </p:pic>
      <p:pic>
        <p:nvPicPr>
          <p:cNvPr id="1362" name="Image" descr="Image"/>
          <p:cNvPicPr>
            <a:picLocks noChangeAspect="1"/>
          </p:cNvPicPr>
          <p:nvPr/>
        </p:nvPicPr>
        <p:blipFill>
          <a:blip r:embed="rId7"/>
          <a:stretch>
            <a:fillRect/>
          </a:stretch>
        </p:blipFill>
        <p:spPr>
          <a:xfrm>
            <a:off x="1101503" y="11620293"/>
            <a:ext cx="10446563" cy="1232028"/>
          </a:xfrm>
          <a:prstGeom prst="rect">
            <a:avLst/>
          </a:prstGeom>
          <a:ln w="12700">
            <a:miter lim="400000"/>
          </a:ln>
        </p:spPr>
      </p:pic>
      <p:sp>
        <p:nvSpPr>
          <p:cNvPr id="1363" name="ere, complexity is the divergence between the variational density and prior beliefs about hidden states"/>
          <p:cNvSpPr txBox="1"/>
          <p:nvPr/>
        </p:nvSpPr>
        <p:spPr>
          <a:xfrm>
            <a:off x="1171311" y="13212340"/>
            <a:ext cx="11475567"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2200">
                <a:solidFill>
                  <a:srgbClr val="000000"/>
                </a:solidFill>
                <a:latin typeface="Times Roman"/>
                <a:ea typeface="Times Roman"/>
                <a:cs typeface="Times Roman"/>
                <a:sym typeface="Times Roman"/>
              </a:defRPr>
            </a:lvl1pPr>
          </a:lstStyle>
          <a:p>
            <a:r>
              <a:t>ere, complexity is the divergence between the variational density and prior beliefs about hidden states</a:t>
            </a:r>
          </a:p>
        </p:txBody>
      </p:sp>
      <p:sp>
        <p:nvSpPr>
          <p:cNvPr id="1364" name="When free energy is minimised with respect to internal states, the Kullback–Leibler divergence between the variational and posterior density over hidden states is minimised."/>
          <p:cNvSpPr txBox="1"/>
          <p:nvPr/>
        </p:nvSpPr>
        <p:spPr>
          <a:xfrm>
            <a:off x="411101" y="10422248"/>
            <a:ext cx="19508999"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defRPr sz="2200">
                <a:solidFill>
                  <a:srgbClr val="000000"/>
                </a:solidFill>
                <a:latin typeface="Times Roman"/>
                <a:ea typeface="Times Roman"/>
                <a:cs typeface="Times Roman"/>
                <a:sym typeface="Times Roman"/>
              </a:defRPr>
            </a:pPr>
            <a:r>
              <a:t>When free energy is minimised with respect to internal states, the </a:t>
            </a:r>
            <a:r>
              <a:rPr u="sng">
                <a:solidFill>
                  <a:srgbClr val="0000EE"/>
                </a:solidFill>
                <a:hlinkClick r:id="rId8"/>
              </a:rPr>
              <a:t>Kullback–Leibler divergence</a:t>
            </a:r>
            <a:r>
              <a:t> between the variational and posterior density over hidden states is minimised.</a:t>
            </a:r>
          </a:p>
        </p:txBody>
      </p:sp>
      <p:pic>
        <p:nvPicPr>
          <p:cNvPr id="1365" name="Image" descr="Image"/>
          <p:cNvPicPr>
            <a:picLocks noChangeAspect="1"/>
          </p:cNvPicPr>
          <p:nvPr/>
        </p:nvPicPr>
        <p:blipFill>
          <a:blip r:embed="rId9"/>
          <a:stretch>
            <a:fillRect/>
          </a:stretch>
        </p:blipFill>
        <p:spPr>
          <a:xfrm>
            <a:off x="14664225" y="11050124"/>
            <a:ext cx="7823994" cy="2538381"/>
          </a:xfrm>
          <a:prstGeom prst="rect">
            <a:avLst/>
          </a:prstGeom>
          <a:ln w="12700">
            <a:miter lim="400000"/>
          </a:ln>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9" name="1 0x_cktYuVJokHpRszL_owg.jpg" descr="1 0x_cktYuVJokHpRszL_owg.jpg"/>
          <p:cNvPicPr>
            <a:picLocks noChangeAspect="1"/>
          </p:cNvPicPr>
          <p:nvPr/>
        </p:nvPicPr>
        <p:blipFill>
          <a:blip r:embed="rId3"/>
          <a:stretch>
            <a:fillRect/>
          </a:stretch>
        </p:blipFill>
        <p:spPr>
          <a:xfrm>
            <a:off x="-2878666" y="1344515"/>
            <a:ext cx="15240001" cy="6832601"/>
          </a:xfrm>
          <a:prstGeom prst="rect">
            <a:avLst/>
          </a:prstGeom>
          <a:ln w="12700">
            <a:miter lim="400000"/>
          </a:ln>
        </p:spPr>
      </p:pic>
      <p:pic>
        <p:nvPicPr>
          <p:cNvPr id="1370" name="1 iEx8D8E-EUeoXDEeiMwwIA.jpg" descr="1 iEx8D8E-EUeoXDEeiMwwIA.jpg"/>
          <p:cNvPicPr>
            <a:picLocks noChangeAspect="1"/>
          </p:cNvPicPr>
          <p:nvPr/>
        </p:nvPicPr>
        <p:blipFill>
          <a:blip r:embed="rId4"/>
          <a:stretch>
            <a:fillRect/>
          </a:stretch>
        </p:blipFill>
        <p:spPr>
          <a:xfrm>
            <a:off x="8942074" y="1178985"/>
            <a:ext cx="17780001" cy="5930901"/>
          </a:xfrm>
          <a:prstGeom prst="rect">
            <a:avLst/>
          </a:prstGeom>
          <a:ln w="12700">
            <a:miter lim="400000"/>
          </a:ln>
        </p:spPr>
      </p:pic>
      <p:sp>
        <p:nvSpPr>
          <p:cNvPr id="1371" name="Derivation of ELBO"/>
          <p:cNvSpPr txBox="1"/>
          <p:nvPr/>
        </p:nvSpPr>
        <p:spPr>
          <a:xfrm>
            <a:off x="527782" y="315584"/>
            <a:ext cx="2716683"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5">
                    <a:lumOff val="-29866"/>
                  </a:schemeClr>
                </a:solidFill>
              </a:defRPr>
            </a:lvl1pPr>
          </a:lstStyle>
          <a:p>
            <a:r>
              <a:t>Derivation of ELBO</a:t>
            </a:r>
          </a:p>
        </p:txBody>
      </p:sp>
      <p:pic>
        <p:nvPicPr>
          <p:cNvPr id="1372" name="1 YrjDChOK1QQVKTXSDlSEtw.png" descr="1 YrjDChOK1QQVKTXSDlSEtw.png"/>
          <p:cNvPicPr>
            <a:picLocks noChangeAspect="1"/>
          </p:cNvPicPr>
          <p:nvPr/>
        </p:nvPicPr>
        <p:blipFill>
          <a:blip r:embed="rId5"/>
          <a:srcRect r="16450"/>
          <a:stretch>
            <a:fillRect/>
          </a:stretch>
        </p:blipFill>
        <p:spPr>
          <a:xfrm>
            <a:off x="10691251" y="8744681"/>
            <a:ext cx="6414080" cy="4302669"/>
          </a:xfrm>
          <a:prstGeom prst="rect">
            <a:avLst/>
          </a:prstGeom>
          <a:ln w="12700">
            <a:miter lim="400000"/>
          </a:ln>
        </p:spPr>
      </p:pic>
      <p:pic>
        <p:nvPicPr>
          <p:cNvPr id="1373" name="Image" descr="Image"/>
          <p:cNvPicPr>
            <a:picLocks noChangeAspect="1"/>
          </p:cNvPicPr>
          <p:nvPr/>
        </p:nvPicPr>
        <p:blipFill>
          <a:blip r:embed="rId6"/>
          <a:stretch>
            <a:fillRect/>
          </a:stretch>
        </p:blipFill>
        <p:spPr>
          <a:xfrm>
            <a:off x="16250029" y="9656815"/>
            <a:ext cx="8255001" cy="1651001"/>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6" name="Image" descr="Image"/>
          <p:cNvPicPr>
            <a:picLocks noChangeAspect="1"/>
          </p:cNvPicPr>
          <p:nvPr/>
        </p:nvPicPr>
        <p:blipFill>
          <a:blip r:embed="rId2"/>
          <a:stretch>
            <a:fillRect/>
          </a:stretch>
        </p:blipFill>
        <p:spPr>
          <a:xfrm>
            <a:off x="378534" y="1604864"/>
            <a:ext cx="16123380" cy="5308918"/>
          </a:xfrm>
          <a:prstGeom prst="rect">
            <a:avLst/>
          </a:prstGeom>
          <a:ln w="12700">
            <a:miter lim="400000"/>
          </a:ln>
        </p:spPr>
      </p:pic>
      <p:sp>
        <p:nvSpPr>
          <p:cNvPr id="1387" name="negative variational free energy (henceforth ‘Free Energy’)"/>
          <p:cNvSpPr txBox="1"/>
          <p:nvPr/>
        </p:nvSpPr>
        <p:spPr>
          <a:xfrm>
            <a:off x="444128" y="540655"/>
            <a:ext cx="9735544"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3200">
                <a:solidFill>
                  <a:srgbClr val="000000"/>
                </a:solidFill>
                <a:latin typeface="Times Roman"/>
                <a:ea typeface="Times Roman"/>
                <a:cs typeface="Times Roman"/>
                <a:sym typeface="Times Roman"/>
              </a:defRPr>
            </a:lvl1pPr>
          </a:lstStyle>
          <a:p>
            <a:r>
              <a:t>negative variational free energy (henceforth ‘Free Energy’)</a:t>
            </a:r>
          </a:p>
        </p:txBody>
      </p:sp>
      <p:pic>
        <p:nvPicPr>
          <p:cNvPr id="1388" name="Image" descr="Image"/>
          <p:cNvPicPr>
            <a:picLocks noChangeAspect="1"/>
          </p:cNvPicPr>
          <p:nvPr/>
        </p:nvPicPr>
        <p:blipFill>
          <a:blip r:embed="rId3"/>
          <a:stretch>
            <a:fillRect/>
          </a:stretch>
        </p:blipFill>
        <p:spPr>
          <a:xfrm>
            <a:off x="14606874" y="7906655"/>
            <a:ext cx="8229602" cy="6172201"/>
          </a:xfrm>
          <a:prstGeom prst="rect">
            <a:avLst/>
          </a:prstGeom>
          <a:ln w="12700">
            <a:miter lim="400000"/>
          </a:ln>
        </p:spPr>
      </p:pic>
      <p:pic>
        <p:nvPicPr>
          <p:cNvPr id="1389" name="Image" descr="Image"/>
          <p:cNvPicPr>
            <a:picLocks noChangeAspect="1"/>
          </p:cNvPicPr>
          <p:nvPr/>
        </p:nvPicPr>
        <p:blipFill>
          <a:blip r:embed="rId4"/>
          <a:stretch>
            <a:fillRect/>
          </a:stretch>
        </p:blipFill>
        <p:spPr>
          <a:xfrm>
            <a:off x="1474589" y="7393790"/>
            <a:ext cx="8516523" cy="6387393"/>
          </a:xfrm>
          <a:prstGeom prst="rect">
            <a:avLst/>
          </a:prstGeom>
          <a:ln w="12700">
            <a:miter lim="400000"/>
          </a:ln>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9" name="Appendix"/>
          <p:cNvSpPr txBox="1"/>
          <p:nvPr/>
        </p:nvSpPr>
        <p:spPr>
          <a:xfrm>
            <a:off x="1830230" y="6006485"/>
            <a:ext cx="5634556" cy="17030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400"/>
            </a:lvl1pPr>
          </a:lstStyle>
          <a:p>
            <a:r>
              <a:rPr lang="en-US" dirty="0">
                <a:latin typeface="Apple Chancery" panose="03020702040506060504" pitchFamily="66" charset="-79"/>
                <a:cs typeface="Apple Chancery" panose="03020702040506060504" pitchFamily="66" charset="-79"/>
              </a:rPr>
              <a:t>The End!</a:t>
            </a:r>
            <a:endParaRPr dirty="0">
              <a:latin typeface="Apple Chancery" panose="03020702040506060504" pitchFamily="66" charset="-79"/>
              <a:cs typeface="Apple Chancery" panose="03020702040506060504" pitchFamily="66" charset="-79"/>
            </a:endParaRPr>
          </a:p>
        </p:txBody>
      </p:sp>
    </p:spTree>
    <p:extLst>
      <p:ext uri="{BB962C8B-B14F-4D97-AF65-F5344CB8AC3E}">
        <p14:creationId xmlns:p14="http://schemas.microsoft.com/office/powerpoint/2010/main" val="360308565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Prediction: An synthetic output emitted by a model in response to a specific configuration of input.…"/>
          <p:cNvSpPr txBox="1"/>
          <p:nvPr/>
        </p:nvSpPr>
        <p:spPr>
          <a:xfrm>
            <a:off x="99008" y="2176629"/>
            <a:ext cx="16863593" cy="170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57200" indent="-317500" algn="l" defTabSz="457200">
              <a:spcBef>
                <a:spcPts val="1200"/>
              </a:spcBef>
              <a:buSzPct val="123000"/>
              <a:buFont typeface="Times Roman"/>
              <a:buChar char="•"/>
              <a:defRPr sz="3200">
                <a:solidFill>
                  <a:srgbClr val="000000"/>
                </a:solidFill>
                <a:latin typeface="Times Roman"/>
                <a:ea typeface="Times Roman"/>
                <a:cs typeface="Times Roman"/>
                <a:sym typeface="Times Roman"/>
              </a:defRPr>
            </a:pPr>
            <a:r>
              <a:rPr b="1"/>
              <a:t>Prediction:</a:t>
            </a:r>
            <a:r>
              <a:t> An synthetic </a:t>
            </a:r>
            <a:r>
              <a:rPr b="1"/>
              <a:t>output</a:t>
            </a:r>
            <a:r>
              <a:t> emitted </a:t>
            </a:r>
            <a:r>
              <a:rPr i="1"/>
              <a:t>by a model</a:t>
            </a:r>
            <a:r>
              <a:t> in response to a specific configuration of input.</a:t>
            </a:r>
          </a:p>
          <a:p>
            <a:pPr marL="457200" indent="-317500" algn="l" defTabSz="457200">
              <a:spcBef>
                <a:spcPts val="1200"/>
              </a:spcBef>
              <a:buSzPct val="123000"/>
              <a:buFont typeface="Times Roman"/>
              <a:buChar char="•"/>
              <a:defRPr sz="3200">
                <a:solidFill>
                  <a:srgbClr val="000000"/>
                </a:solidFill>
                <a:latin typeface="Times Roman"/>
                <a:ea typeface="Times Roman"/>
                <a:cs typeface="Times Roman"/>
                <a:sym typeface="Times Roman"/>
              </a:defRPr>
            </a:pPr>
            <a:r>
              <a:rPr b="1"/>
              <a:t>Inference</a:t>
            </a:r>
            <a:r>
              <a:t>: The </a:t>
            </a:r>
            <a:r>
              <a:rPr i="1"/>
              <a:t>information learned</a:t>
            </a:r>
            <a:r>
              <a:t> about the </a:t>
            </a:r>
            <a:r>
              <a:rPr i="1"/>
              <a:t>data generating process </a:t>
            </a:r>
            <a:r>
              <a:t>through the systematic comparison of </a:t>
            </a:r>
            <a:r>
              <a:rPr b="1"/>
              <a:t>predictions</a:t>
            </a:r>
            <a:r>
              <a:t> from </a:t>
            </a:r>
            <a:r>
              <a:rPr i="1"/>
              <a:t>the model to observed data</a:t>
            </a:r>
            <a:r>
              <a:t> (the prediction compatible with data).</a:t>
            </a:r>
          </a:p>
        </p:txBody>
      </p:sp>
      <p:sp>
        <p:nvSpPr>
          <p:cNvPr id="252" name="Inference is generalising from samples to population with calculated uncertainty (available data).…"/>
          <p:cNvSpPr txBox="1"/>
          <p:nvPr/>
        </p:nvSpPr>
        <p:spPr>
          <a:xfrm>
            <a:off x="276399" y="776625"/>
            <a:ext cx="16508811" cy="1066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228600" indent="-228600" algn="l" defTabSz="457200">
              <a:buSzPct val="100000"/>
              <a:buChar char="•"/>
              <a:defRPr sz="3200">
                <a:solidFill>
                  <a:srgbClr val="000000"/>
                </a:solidFill>
                <a:latin typeface="Times Roman"/>
                <a:ea typeface="Times Roman"/>
                <a:cs typeface="Times Roman"/>
                <a:sym typeface="Times Roman"/>
              </a:defRPr>
            </a:pPr>
            <a:r>
              <a:rPr b="1"/>
              <a:t>Inference</a:t>
            </a:r>
            <a:r>
              <a:t> is generalising from samples to population with calculated uncertainty (</a:t>
            </a:r>
            <a:r>
              <a:rPr b="1"/>
              <a:t>available data</a:t>
            </a:r>
            <a:r>
              <a:t>). </a:t>
            </a:r>
          </a:p>
          <a:p>
            <a:pPr marL="228600" indent="-228600" algn="l" defTabSz="457200">
              <a:buSzPct val="100000"/>
              <a:buChar char="•"/>
              <a:defRPr sz="3200">
                <a:solidFill>
                  <a:srgbClr val="000000"/>
                </a:solidFill>
                <a:latin typeface="Times Roman"/>
                <a:ea typeface="Times Roman"/>
                <a:cs typeface="Times Roman"/>
                <a:sym typeface="Times Roman"/>
              </a:defRPr>
            </a:pPr>
            <a:r>
              <a:rPr b="1"/>
              <a:t>Prediction</a:t>
            </a:r>
            <a:r>
              <a:t> is when we use the model to make predictions in the future (</a:t>
            </a:r>
            <a:r>
              <a:rPr b="1"/>
              <a:t>unseen data</a:t>
            </a:r>
            <a:r>
              <a:t>).</a:t>
            </a:r>
          </a:p>
        </p:txBody>
      </p:sp>
      <p:grpSp>
        <p:nvGrpSpPr>
          <p:cNvPr id="259" name="Group"/>
          <p:cNvGrpSpPr/>
          <p:nvPr/>
        </p:nvGrpSpPr>
        <p:grpSpPr>
          <a:xfrm>
            <a:off x="12466917" y="6973273"/>
            <a:ext cx="10039910" cy="6771342"/>
            <a:chOff x="1099496" y="477621"/>
            <a:chExt cx="10039909" cy="6771340"/>
          </a:xfrm>
        </p:grpSpPr>
        <p:pic>
          <p:nvPicPr>
            <p:cNvPr id="253" name="Image" descr="Image"/>
            <p:cNvPicPr>
              <a:picLocks noChangeAspect="1"/>
            </p:cNvPicPr>
            <p:nvPr/>
          </p:nvPicPr>
          <p:blipFill>
            <a:blip r:embed="rId3"/>
            <a:stretch>
              <a:fillRect/>
            </a:stretch>
          </p:blipFill>
          <p:spPr>
            <a:xfrm>
              <a:off x="1099496" y="844312"/>
              <a:ext cx="10039910" cy="5586232"/>
            </a:xfrm>
            <a:prstGeom prst="rect">
              <a:avLst/>
            </a:prstGeom>
            <a:ln w="12700" cap="flat">
              <a:noFill/>
              <a:miter lim="400000"/>
            </a:ln>
            <a:effectLst/>
          </p:spPr>
        </p:pic>
        <p:sp>
          <p:nvSpPr>
            <p:cNvPr id="254" name="Rectangle"/>
            <p:cNvSpPr/>
            <p:nvPr/>
          </p:nvSpPr>
          <p:spPr>
            <a:xfrm>
              <a:off x="9751259" y="4786987"/>
              <a:ext cx="366445" cy="557014"/>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55" name="Parameters…"/>
            <p:cNvSpPr/>
            <p:nvPr/>
          </p:nvSpPr>
          <p:spPr>
            <a:xfrm>
              <a:off x="2760954" y="477621"/>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2800"/>
              </a:pPr>
              <a:r>
                <a:t>Parameters</a:t>
              </a:r>
            </a:p>
            <a:p>
              <a:pPr>
                <a:defRPr sz="2800"/>
              </a:pPr>
              <a:r>
                <a:t>(Transfer inputs to the predictions)</a:t>
              </a:r>
            </a:p>
          </p:txBody>
        </p:sp>
        <p:sp>
          <p:nvSpPr>
            <p:cNvPr id="256" name="Uncertainty (typical errors)"/>
            <p:cNvSpPr/>
            <p:nvPr/>
          </p:nvSpPr>
          <p:spPr>
            <a:xfrm>
              <a:off x="9013836" y="553821"/>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2800"/>
              </a:lvl1pPr>
            </a:lstStyle>
            <a:p>
              <a:r>
                <a:t>Uncertainty (typical errors)</a:t>
              </a:r>
            </a:p>
          </p:txBody>
        </p:sp>
        <p:sp>
          <p:nvSpPr>
            <p:cNvPr id="257" name="Dependent…"/>
            <p:cNvSpPr/>
            <p:nvPr/>
          </p:nvSpPr>
          <p:spPr>
            <a:xfrm>
              <a:off x="9355989" y="5978962"/>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2800"/>
              </a:pPr>
              <a:r>
                <a:t>Dependent </a:t>
              </a:r>
            </a:p>
            <a:p>
              <a:pPr>
                <a:defRPr sz="2800"/>
              </a:pPr>
              <a:r>
                <a:t>Variables</a:t>
              </a:r>
            </a:p>
          </p:txBody>
        </p:sp>
        <p:sp>
          <p:nvSpPr>
            <p:cNvPr id="258" name="Independent…"/>
            <p:cNvSpPr/>
            <p:nvPr/>
          </p:nvSpPr>
          <p:spPr>
            <a:xfrm>
              <a:off x="2760954" y="5978962"/>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2800"/>
              </a:pPr>
              <a:r>
                <a:t>Independent </a:t>
              </a:r>
            </a:p>
            <a:p>
              <a:pPr>
                <a:defRPr sz="2800"/>
              </a:pPr>
              <a:r>
                <a:t>Variables</a:t>
              </a:r>
            </a:p>
          </p:txBody>
        </p:sp>
      </p:grpSp>
      <p:sp>
        <p:nvSpPr>
          <p:cNvPr id="260" name="Rectangle"/>
          <p:cNvSpPr/>
          <p:nvPr/>
        </p:nvSpPr>
        <p:spPr>
          <a:xfrm>
            <a:off x="2930787" y="6918321"/>
            <a:ext cx="7379047" cy="557014"/>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grpSp>
        <p:nvGrpSpPr>
          <p:cNvPr id="263" name="Group"/>
          <p:cNvGrpSpPr/>
          <p:nvPr/>
        </p:nvGrpSpPr>
        <p:grpSpPr>
          <a:xfrm>
            <a:off x="784999" y="6924872"/>
            <a:ext cx="11317262" cy="6212794"/>
            <a:chOff x="0" y="0"/>
            <a:chExt cx="11317260" cy="6212793"/>
          </a:xfrm>
        </p:grpSpPr>
        <p:pic>
          <p:nvPicPr>
            <p:cNvPr id="261" name="011618179_1-6d18054ecd7e716ebcbccc6091f30222.png" descr="011618179_1-6d18054ecd7e716ebcbccc6091f30222.png"/>
            <p:cNvPicPr>
              <a:picLocks noChangeAspect="1"/>
            </p:cNvPicPr>
            <p:nvPr/>
          </p:nvPicPr>
          <p:blipFill>
            <a:blip r:embed="rId4"/>
            <a:srcRect l="11320" t="24422" r="6427" b="2474"/>
            <a:stretch>
              <a:fillRect/>
            </a:stretch>
          </p:blipFill>
          <p:spPr>
            <a:xfrm>
              <a:off x="1245936" y="729976"/>
              <a:ext cx="8225403" cy="5482818"/>
            </a:xfrm>
            <a:prstGeom prst="rect">
              <a:avLst/>
            </a:prstGeom>
            <a:ln w="12700" cap="flat">
              <a:noFill/>
              <a:miter lim="400000"/>
            </a:ln>
            <a:effectLst/>
          </p:spPr>
        </p:pic>
        <p:sp>
          <p:nvSpPr>
            <p:cNvPr id="262" name="Generalising from a sample to population with calculated uncertainty"/>
            <p:cNvSpPr txBox="1"/>
            <p:nvPr/>
          </p:nvSpPr>
          <p:spPr>
            <a:xfrm>
              <a:off x="-1" y="0"/>
              <a:ext cx="11317262" cy="5180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lvl1pPr defTabSz="2438339">
                <a:defRPr sz="1800"/>
              </a:lvl1pPr>
            </a:lstStyle>
            <a:p>
              <a:r>
                <a:t>Generalising from a sample to population with calculated uncertainty</a:t>
              </a:r>
            </a:p>
          </p:txBody>
        </p:sp>
      </p:grpSp>
      <p:pic>
        <p:nvPicPr>
          <p:cNvPr id="264" name="Image" descr="Image"/>
          <p:cNvPicPr>
            <a:picLocks noChangeAspect="1"/>
          </p:cNvPicPr>
          <p:nvPr/>
        </p:nvPicPr>
        <p:blipFill>
          <a:blip r:embed="rId5"/>
          <a:stretch>
            <a:fillRect/>
          </a:stretch>
        </p:blipFill>
        <p:spPr>
          <a:xfrm>
            <a:off x="17027642" y="575903"/>
            <a:ext cx="2825456" cy="5402518"/>
          </a:xfrm>
          <a:prstGeom prst="rect">
            <a:avLst/>
          </a:prstGeom>
          <a:ln w="12700">
            <a:miter lim="400000"/>
          </a:ln>
        </p:spPr>
      </p:pic>
      <p:pic>
        <p:nvPicPr>
          <p:cNvPr id="265" name="Image" descr="Image"/>
          <p:cNvPicPr>
            <a:picLocks noChangeAspect="1"/>
          </p:cNvPicPr>
          <p:nvPr/>
        </p:nvPicPr>
        <p:blipFill>
          <a:blip r:embed="rId6"/>
          <a:stretch>
            <a:fillRect/>
          </a:stretch>
        </p:blipFill>
        <p:spPr>
          <a:xfrm>
            <a:off x="20427936" y="600111"/>
            <a:ext cx="2876259" cy="5582702"/>
          </a:xfrm>
          <a:prstGeom prst="rect">
            <a:avLst/>
          </a:prstGeom>
          <a:ln w="12700">
            <a:miter lim="400000"/>
          </a:ln>
        </p:spPr>
      </p:pic>
      <p:sp>
        <p:nvSpPr>
          <p:cNvPr id="266" name="Statistics"/>
          <p:cNvSpPr txBox="1"/>
          <p:nvPr/>
        </p:nvSpPr>
        <p:spPr>
          <a:xfrm>
            <a:off x="17696326" y="254905"/>
            <a:ext cx="1367334"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Statistics</a:t>
            </a:r>
          </a:p>
        </p:txBody>
      </p:sp>
      <p:sp>
        <p:nvSpPr>
          <p:cNvPr id="267" name="Machine learning"/>
          <p:cNvSpPr txBox="1"/>
          <p:nvPr/>
        </p:nvSpPr>
        <p:spPr>
          <a:xfrm>
            <a:off x="20643207" y="254905"/>
            <a:ext cx="2445716"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Machine learning</a:t>
            </a:r>
          </a:p>
        </p:txBody>
      </p:sp>
      <p:sp>
        <p:nvSpPr>
          <p:cNvPr id="268" name="Rectangle"/>
          <p:cNvSpPr/>
          <p:nvPr/>
        </p:nvSpPr>
        <p:spPr>
          <a:xfrm>
            <a:off x="2948699" y="6842121"/>
            <a:ext cx="6989862" cy="557014"/>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69" name="Line"/>
          <p:cNvSpPr/>
          <p:nvPr/>
        </p:nvSpPr>
        <p:spPr>
          <a:xfrm flipH="1" flipV="1">
            <a:off x="4735162" y="6265823"/>
            <a:ext cx="1171890" cy="1665765"/>
          </a:xfrm>
          <a:prstGeom prst="line">
            <a:avLst/>
          </a:prstGeom>
          <a:ln w="152400">
            <a:solidFill>
              <a:schemeClr val="accent1">
                <a:lumOff val="-13575"/>
              </a:schemeClr>
            </a:solidFill>
            <a:miter lim="400000"/>
            <a:tailEnd type="triangle"/>
          </a:ln>
        </p:spPr>
        <p:txBody>
          <a:bodyPr lIns="50800" tIns="50800" rIns="50800" bIns="50800" anchor="ctr"/>
          <a:lstStyle/>
          <a:p>
            <a:endParaRPr/>
          </a:p>
        </p:txBody>
      </p:sp>
      <p:sp>
        <p:nvSpPr>
          <p:cNvPr id="270" name="Oval"/>
          <p:cNvSpPr/>
          <p:nvPr/>
        </p:nvSpPr>
        <p:spPr>
          <a:xfrm>
            <a:off x="3486787" y="4687234"/>
            <a:ext cx="1618199" cy="1549401"/>
          </a:xfrm>
          <a:prstGeom prst="ellipse">
            <a:avLst/>
          </a:prstGeom>
          <a:solidFill>
            <a:srgbClr val="FFFFFF"/>
          </a:solidFill>
          <a:ln w="152400">
            <a:solidFill>
              <a:schemeClr val="accent5"/>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71" name="Unseen…"/>
          <p:cNvSpPr txBox="1"/>
          <p:nvPr/>
        </p:nvSpPr>
        <p:spPr>
          <a:xfrm>
            <a:off x="3676990" y="5047101"/>
            <a:ext cx="1237794" cy="829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Unseen </a:t>
            </a:r>
          </a:p>
          <a:p>
            <a:r>
              <a:t>data</a:t>
            </a:r>
          </a:p>
        </p:txBody>
      </p:sp>
      <p:sp>
        <p:nvSpPr>
          <p:cNvPr id="272" name="Prediction"/>
          <p:cNvSpPr txBox="1"/>
          <p:nvPr/>
        </p:nvSpPr>
        <p:spPr>
          <a:xfrm>
            <a:off x="5362628" y="6356836"/>
            <a:ext cx="1784747"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solidFill>
                  <a:srgbClr val="000000"/>
                </a:solidFill>
                <a:latin typeface="Times Roman"/>
                <a:ea typeface="Times Roman"/>
                <a:cs typeface="Times Roman"/>
                <a:sym typeface="Times Roman"/>
              </a:defRPr>
            </a:lvl1pPr>
          </a:lstStyle>
          <a:p>
            <a:r>
              <a:t>Prediction</a:t>
            </a:r>
          </a:p>
        </p:txBody>
      </p:sp>
      <p:pic>
        <p:nvPicPr>
          <p:cNvPr id="273" name="Image" descr="Image"/>
          <p:cNvPicPr>
            <a:picLocks noChangeAspect="1"/>
          </p:cNvPicPr>
          <p:nvPr/>
        </p:nvPicPr>
        <p:blipFill>
          <a:blip r:embed="rId7"/>
          <a:stretch>
            <a:fillRect/>
          </a:stretch>
        </p:blipFill>
        <p:spPr>
          <a:xfrm>
            <a:off x="1890378" y="6681386"/>
            <a:ext cx="1367333" cy="1380295"/>
          </a:xfrm>
          <a:prstGeom prst="rect">
            <a:avLst/>
          </a:prstGeom>
          <a:ln w="12700">
            <a:miter lim="400000"/>
          </a:ln>
        </p:spPr>
      </p:pic>
      <p:pic>
        <p:nvPicPr>
          <p:cNvPr id="274" name="Image" descr="Image"/>
          <p:cNvPicPr>
            <a:picLocks noChangeAspect="1"/>
          </p:cNvPicPr>
          <p:nvPr/>
        </p:nvPicPr>
        <p:blipFill>
          <a:blip r:embed="rId8"/>
          <a:stretch>
            <a:fillRect/>
          </a:stretch>
        </p:blipFill>
        <p:spPr>
          <a:xfrm>
            <a:off x="5489294" y="9897693"/>
            <a:ext cx="644673" cy="829667"/>
          </a:xfrm>
          <a:prstGeom prst="rect">
            <a:avLst/>
          </a:prstGeom>
          <a:ln w="12700">
            <a:miter lim="400000"/>
          </a:ln>
        </p:spPr>
      </p:pic>
      <p:pic>
        <p:nvPicPr>
          <p:cNvPr id="275" name="Image" descr="Image"/>
          <p:cNvPicPr>
            <a:picLocks noChangeAspect="1"/>
          </p:cNvPicPr>
          <p:nvPr/>
        </p:nvPicPr>
        <p:blipFill>
          <a:blip r:embed="rId9"/>
          <a:stretch>
            <a:fillRect/>
          </a:stretch>
        </p:blipFill>
        <p:spPr>
          <a:xfrm>
            <a:off x="2618620" y="4211634"/>
            <a:ext cx="753456" cy="928227"/>
          </a:xfrm>
          <a:prstGeom prst="rect">
            <a:avLst/>
          </a:prstGeom>
          <a:ln w="12700">
            <a:miter lim="400000"/>
          </a:ln>
        </p:spPr>
      </p:pic>
      <p:sp>
        <p:nvSpPr>
          <p:cNvPr id="276" name="Inference about population based on statistics on some random samples"/>
          <p:cNvSpPr txBox="1"/>
          <p:nvPr/>
        </p:nvSpPr>
        <p:spPr>
          <a:xfrm>
            <a:off x="1979364" y="13032487"/>
            <a:ext cx="9218270" cy="8398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lnSpc>
                <a:spcPct val="117999"/>
              </a:lnSpc>
              <a:defRPr sz="2200">
                <a:solidFill>
                  <a:srgbClr val="000000"/>
                </a:solidFill>
              </a:defRPr>
            </a:pPr>
            <a:r>
              <a:rPr dirty="0"/>
              <a:t>Inference about </a:t>
            </a:r>
            <a:r>
              <a:rPr dirty="0">
                <a:solidFill>
                  <a:schemeClr val="accent5">
                    <a:hueOff val="-82419"/>
                    <a:satOff val="-9513"/>
                    <a:lumOff val="-16343"/>
                  </a:schemeClr>
                </a:solidFill>
              </a:rPr>
              <a:t>population</a:t>
            </a:r>
            <a:r>
              <a:rPr dirty="0"/>
              <a:t> based on statistics on some </a:t>
            </a:r>
            <a:r>
              <a:rPr dirty="0">
                <a:solidFill>
                  <a:schemeClr val="accent5">
                    <a:lumOff val="-29866"/>
                  </a:schemeClr>
                </a:solidFill>
              </a:rPr>
              <a:t>random</a:t>
            </a:r>
            <a:r>
              <a:rPr dirty="0"/>
              <a:t> samples</a:t>
            </a:r>
          </a:p>
        </p:txBody>
      </p:sp>
      <p:sp>
        <p:nvSpPr>
          <p:cNvPr id="277" name="Inference is related to the past, prediction to the future"/>
          <p:cNvSpPr txBox="1"/>
          <p:nvPr/>
        </p:nvSpPr>
        <p:spPr>
          <a:xfrm>
            <a:off x="477098" y="147154"/>
            <a:ext cx="7510578"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5">
                    <a:lumOff val="-29866"/>
                  </a:schemeClr>
                </a:solidFill>
              </a:defRPr>
            </a:lvl1pPr>
          </a:lstStyle>
          <a:p>
            <a:r>
              <a:t>Inference is related to the past, prediction to the future</a:t>
            </a:r>
          </a:p>
        </p:txBody>
      </p:sp>
      <p:sp>
        <p:nvSpPr>
          <p:cNvPr id="278" name="Rectangle"/>
          <p:cNvSpPr/>
          <p:nvPr/>
        </p:nvSpPr>
        <p:spPr>
          <a:xfrm>
            <a:off x="2521304" y="11296720"/>
            <a:ext cx="1329234" cy="1028701"/>
          </a:xfrm>
          <a:prstGeom prst="rect">
            <a:avLst/>
          </a:prstGeom>
          <a:ln w="38100">
            <a:solidFill>
              <a:schemeClr val="accent5">
                <a:lumOff val="-29866"/>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Optimisation problem:"/>
          <p:cNvSpPr txBox="1"/>
          <p:nvPr/>
        </p:nvSpPr>
        <p:spPr>
          <a:xfrm>
            <a:off x="782154" y="115318"/>
            <a:ext cx="5197704" cy="6464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l" defTabSz="642937">
              <a:defRPr sz="3800" b="1">
                <a:solidFill>
                  <a:srgbClr val="C00000"/>
                </a:solidFill>
              </a:defRPr>
            </a:lvl1pPr>
          </a:lstStyle>
          <a:p>
            <a:r>
              <a:t>Optimisation problem:</a:t>
            </a:r>
          </a:p>
        </p:txBody>
      </p:sp>
      <p:pic>
        <p:nvPicPr>
          <p:cNvPr id="283" name="Image" descr="Image"/>
          <p:cNvPicPr>
            <a:picLocks noChangeAspect="1"/>
          </p:cNvPicPr>
          <p:nvPr/>
        </p:nvPicPr>
        <p:blipFill>
          <a:blip r:embed="rId3"/>
          <a:stretch>
            <a:fillRect/>
          </a:stretch>
        </p:blipFill>
        <p:spPr>
          <a:xfrm>
            <a:off x="1033002" y="1057793"/>
            <a:ext cx="7902094" cy="4343841"/>
          </a:xfrm>
          <a:prstGeom prst="rect">
            <a:avLst/>
          </a:prstGeom>
          <a:ln w="12700">
            <a:miter lim="400000"/>
          </a:ln>
        </p:spPr>
      </p:pic>
      <p:sp>
        <p:nvSpPr>
          <p:cNvPr id="284" name="Objective function"/>
          <p:cNvSpPr txBox="1"/>
          <p:nvPr/>
        </p:nvSpPr>
        <p:spPr>
          <a:xfrm>
            <a:off x="15781657" y="4520492"/>
            <a:ext cx="3293492" cy="535049"/>
          </a:xfrm>
          <a:prstGeom prst="rect">
            <a:avLst/>
          </a:prstGeom>
          <a:solidFill>
            <a:srgbClr val="ED220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r>
              <a:t>Objective function</a:t>
            </a:r>
          </a:p>
        </p:txBody>
      </p:sp>
      <p:sp>
        <p:nvSpPr>
          <p:cNvPr id="285" name="Global stochastic search method…"/>
          <p:cNvSpPr txBox="1"/>
          <p:nvPr/>
        </p:nvSpPr>
        <p:spPr>
          <a:xfrm>
            <a:off x="17646986" y="6128575"/>
            <a:ext cx="6391911" cy="13616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defTabSz="2438339">
              <a:defRPr sz="2800">
                <a:solidFill>
                  <a:schemeClr val="accent1">
                    <a:hueOff val="114395"/>
                    <a:lumOff val="-24975"/>
                  </a:schemeClr>
                </a:solidFill>
              </a:defRPr>
            </a:pPr>
            <a:r>
              <a:t>Global stochastic search method </a:t>
            </a:r>
          </a:p>
          <a:p>
            <a:pPr defTabSz="2438339">
              <a:defRPr sz="2800">
                <a:solidFill>
                  <a:schemeClr val="accent1">
                    <a:hueOff val="114395"/>
                    <a:lumOff val="-24975"/>
                  </a:schemeClr>
                </a:solidFill>
              </a:defRPr>
            </a:pPr>
            <a:r>
              <a:t>(gradient-free and random initialisation) </a:t>
            </a:r>
          </a:p>
          <a:p>
            <a:pPr defTabSz="2438339">
              <a:defRPr sz="2800">
                <a:solidFill>
                  <a:schemeClr val="accent1">
                    <a:hueOff val="114395"/>
                    <a:lumOff val="-24975"/>
                  </a:schemeClr>
                </a:solidFill>
              </a:defRPr>
            </a:pPr>
            <a:r>
              <a:t>Genetic algorithm, DE, PSO, …</a:t>
            </a:r>
          </a:p>
        </p:txBody>
      </p:sp>
      <p:pic>
        <p:nvPicPr>
          <p:cNvPr id="286" name="Image" descr="Image"/>
          <p:cNvPicPr>
            <a:picLocks noChangeAspect="1"/>
          </p:cNvPicPr>
          <p:nvPr/>
        </p:nvPicPr>
        <p:blipFill>
          <a:blip r:embed="rId4"/>
          <a:stretch>
            <a:fillRect/>
          </a:stretch>
        </p:blipFill>
        <p:spPr>
          <a:xfrm>
            <a:off x="685356" y="859307"/>
            <a:ext cx="8860181" cy="4793213"/>
          </a:xfrm>
          <a:prstGeom prst="rect">
            <a:avLst/>
          </a:prstGeom>
          <a:ln w="12700">
            <a:miter lim="400000"/>
          </a:ln>
        </p:spPr>
      </p:pic>
      <p:pic>
        <p:nvPicPr>
          <p:cNvPr id="287" name="21-Figure1.5-1.png" descr="21-Figure1.5-1.png"/>
          <p:cNvPicPr>
            <a:picLocks noChangeAspect="1"/>
          </p:cNvPicPr>
          <p:nvPr/>
        </p:nvPicPr>
        <p:blipFill>
          <a:blip r:embed="rId5"/>
          <a:stretch>
            <a:fillRect/>
          </a:stretch>
        </p:blipFill>
        <p:spPr>
          <a:xfrm>
            <a:off x="9581656" y="322475"/>
            <a:ext cx="14839221" cy="5012250"/>
          </a:xfrm>
          <a:prstGeom prst="rect">
            <a:avLst/>
          </a:prstGeom>
          <a:ln w="12700">
            <a:miter lim="400000"/>
          </a:ln>
        </p:spPr>
      </p:pic>
      <p:sp>
        <p:nvSpPr>
          <p:cNvPr id="288" name="Rectangle"/>
          <p:cNvSpPr/>
          <p:nvPr/>
        </p:nvSpPr>
        <p:spPr>
          <a:xfrm>
            <a:off x="11793625" y="5043203"/>
            <a:ext cx="11682673" cy="557014"/>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89" name="non convex"/>
          <p:cNvSpPr txBox="1"/>
          <p:nvPr/>
        </p:nvSpPr>
        <p:spPr>
          <a:xfrm>
            <a:off x="19576306" y="656823"/>
            <a:ext cx="1694994"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5">
                    <a:lumOff val="-29866"/>
                  </a:schemeClr>
                </a:solidFill>
              </a:defRPr>
            </a:lvl1pPr>
          </a:lstStyle>
          <a:p>
            <a:r>
              <a:t>non convex</a:t>
            </a:r>
          </a:p>
        </p:txBody>
      </p:sp>
      <p:sp>
        <p:nvSpPr>
          <p:cNvPr id="290" name="convex"/>
          <p:cNvSpPr txBox="1"/>
          <p:nvPr/>
        </p:nvSpPr>
        <p:spPr>
          <a:xfrm>
            <a:off x="14520951" y="656823"/>
            <a:ext cx="1096367"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5">
                    <a:lumOff val="-29866"/>
                  </a:schemeClr>
                </a:solidFill>
              </a:defRPr>
            </a:lvl1pPr>
          </a:lstStyle>
          <a:p>
            <a:r>
              <a:t>convex</a:t>
            </a:r>
          </a:p>
        </p:txBody>
      </p:sp>
      <p:sp>
        <p:nvSpPr>
          <p:cNvPr id="291" name="Global minimum"/>
          <p:cNvSpPr txBox="1"/>
          <p:nvPr/>
        </p:nvSpPr>
        <p:spPr>
          <a:xfrm>
            <a:off x="11904228" y="4967003"/>
            <a:ext cx="2339341"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Global minimum</a:t>
            </a:r>
          </a:p>
        </p:txBody>
      </p:sp>
      <p:sp>
        <p:nvSpPr>
          <p:cNvPr id="292" name="Local minima"/>
          <p:cNvSpPr txBox="1"/>
          <p:nvPr/>
        </p:nvSpPr>
        <p:spPr>
          <a:xfrm>
            <a:off x="17648750" y="4510894"/>
            <a:ext cx="1926947"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Local minima</a:t>
            </a:r>
          </a:p>
        </p:txBody>
      </p:sp>
      <p:sp>
        <p:nvSpPr>
          <p:cNvPr id="293" name="Global minimum"/>
          <p:cNvSpPr txBox="1"/>
          <p:nvPr/>
        </p:nvSpPr>
        <p:spPr>
          <a:xfrm>
            <a:off x="21721948" y="4853168"/>
            <a:ext cx="2339341"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Global minimum</a:t>
            </a:r>
          </a:p>
        </p:txBody>
      </p:sp>
      <p:sp>
        <p:nvSpPr>
          <p:cNvPr id="294" name="Line"/>
          <p:cNvSpPr/>
          <p:nvPr/>
        </p:nvSpPr>
        <p:spPr>
          <a:xfrm flipV="1">
            <a:off x="13073897" y="4564150"/>
            <a:ext cx="1" cy="411278"/>
          </a:xfrm>
          <a:prstGeom prst="line">
            <a:avLst/>
          </a:prstGeom>
          <a:ln w="25400">
            <a:solidFill>
              <a:srgbClr val="000000"/>
            </a:solidFill>
            <a:miter lim="400000"/>
            <a:tailEnd type="triangle"/>
          </a:ln>
        </p:spPr>
        <p:txBody>
          <a:bodyPr lIns="50800" tIns="50800" rIns="50800" bIns="50800" anchor="ctr"/>
          <a:lstStyle/>
          <a:p>
            <a:endParaRPr/>
          </a:p>
        </p:txBody>
      </p:sp>
      <p:sp>
        <p:nvSpPr>
          <p:cNvPr id="295" name="Line"/>
          <p:cNvSpPr/>
          <p:nvPr/>
        </p:nvSpPr>
        <p:spPr>
          <a:xfrm flipH="1" flipV="1">
            <a:off x="21987804" y="4557426"/>
            <a:ext cx="359320" cy="359321"/>
          </a:xfrm>
          <a:prstGeom prst="line">
            <a:avLst/>
          </a:prstGeom>
          <a:ln w="25400">
            <a:solidFill>
              <a:srgbClr val="000000"/>
            </a:solidFill>
            <a:miter lim="400000"/>
            <a:tailEnd type="triangle"/>
          </a:ln>
        </p:spPr>
        <p:txBody>
          <a:bodyPr lIns="50800" tIns="50800" rIns="50800" bIns="50800" anchor="ctr"/>
          <a:lstStyle/>
          <a:p>
            <a:endParaRPr/>
          </a:p>
        </p:txBody>
      </p:sp>
      <p:sp>
        <p:nvSpPr>
          <p:cNvPr id="296" name="Line"/>
          <p:cNvSpPr/>
          <p:nvPr/>
        </p:nvSpPr>
        <p:spPr>
          <a:xfrm flipV="1">
            <a:off x="18970448" y="4146544"/>
            <a:ext cx="359321" cy="359321"/>
          </a:xfrm>
          <a:prstGeom prst="line">
            <a:avLst/>
          </a:prstGeom>
          <a:ln w="25400">
            <a:solidFill>
              <a:srgbClr val="000000"/>
            </a:solidFill>
            <a:miter lim="400000"/>
            <a:tailEnd type="triangle"/>
          </a:ln>
        </p:spPr>
        <p:txBody>
          <a:bodyPr lIns="50800" tIns="50800" rIns="50800" bIns="50800" anchor="ctr"/>
          <a:lstStyle/>
          <a:p>
            <a:endParaRPr/>
          </a:p>
        </p:txBody>
      </p:sp>
      <p:pic>
        <p:nvPicPr>
          <p:cNvPr id="297" name="Image" descr="Image"/>
          <p:cNvPicPr>
            <a:picLocks noChangeAspect="1"/>
          </p:cNvPicPr>
          <p:nvPr/>
        </p:nvPicPr>
        <p:blipFill>
          <a:blip r:embed="rId6"/>
          <a:stretch>
            <a:fillRect/>
          </a:stretch>
        </p:blipFill>
        <p:spPr>
          <a:xfrm>
            <a:off x="1199449" y="5917093"/>
            <a:ext cx="7569201" cy="1384301"/>
          </a:xfrm>
          <a:prstGeom prst="rect">
            <a:avLst/>
          </a:prstGeom>
          <a:ln w="12700">
            <a:miter lim="400000"/>
          </a:ln>
        </p:spPr>
      </p:pic>
      <p:sp>
        <p:nvSpPr>
          <p:cNvPr id="298" name="Local search method…"/>
          <p:cNvSpPr txBox="1"/>
          <p:nvPr/>
        </p:nvSpPr>
        <p:spPr>
          <a:xfrm>
            <a:off x="10201648" y="5740400"/>
            <a:ext cx="7067551" cy="2235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defTabSz="2438339">
              <a:defRPr sz="2800">
                <a:solidFill>
                  <a:schemeClr val="accent1">
                    <a:hueOff val="114395"/>
                    <a:lumOff val="-24975"/>
                  </a:schemeClr>
                </a:solidFill>
              </a:defRPr>
            </a:pPr>
            <a:r>
              <a:t>Local search method </a:t>
            </a:r>
          </a:p>
          <a:p>
            <a:pPr defTabSz="2438339">
              <a:defRPr sz="2800">
                <a:solidFill>
                  <a:schemeClr val="accent1">
                    <a:hueOff val="114395"/>
                    <a:lumOff val="-24975"/>
                  </a:schemeClr>
                </a:solidFill>
              </a:defRPr>
            </a:pPr>
            <a:r>
              <a:t>(Gradient-based with initial guess)</a:t>
            </a:r>
          </a:p>
          <a:p>
            <a:pPr defTabSz="2438339">
              <a:defRPr sz="2800">
                <a:solidFill>
                  <a:schemeClr val="accent1">
                    <a:hueOff val="114395"/>
                    <a:lumOff val="-24975"/>
                  </a:schemeClr>
                </a:solidFill>
              </a:defRPr>
            </a:pPr>
            <a:r>
              <a:t>Gradient Descent, Newton’s Method</a:t>
            </a:r>
          </a:p>
          <a:p>
            <a:pPr defTabSz="2438339">
              <a:defRPr sz="2800">
                <a:solidFill>
                  <a:schemeClr val="accent1">
                    <a:hueOff val="114395"/>
                    <a:lumOff val="-24975"/>
                  </a:schemeClr>
                </a:solidFill>
              </a:defRPr>
            </a:pPr>
            <a:r>
              <a:t>Levenberg-Marquardt algorithm, BFGS etc  </a:t>
            </a:r>
            <a:endParaRPr>
              <a:solidFill>
                <a:srgbClr val="000000"/>
              </a:solidFill>
              <a:latin typeface="Times Roman"/>
              <a:ea typeface="Times Roman"/>
              <a:cs typeface="Times Roman"/>
              <a:sym typeface="Times Roman"/>
            </a:endParaRPr>
          </a:p>
        </p:txBody>
      </p:sp>
      <p:grpSp>
        <p:nvGrpSpPr>
          <p:cNvPr id="304" name="Group"/>
          <p:cNvGrpSpPr/>
          <p:nvPr/>
        </p:nvGrpSpPr>
        <p:grpSpPr>
          <a:xfrm>
            <a:off x="674698" y="8364626"/>
            <a:ext cx="20904542" cy="6308861"/>
            <a:chOff x="0" y="261542"/>
            <a:chExt cx="20904540" cy="6308859"/>
          </a:xfrm>
        </p:grpSpPr>
        <p:pic>
          <p:nvPicPr>
            <p:cNvPr id="299" name="Image" descr="Image"/>
            <p:cNvPicPr>
              <a:picLocks noChangeAspect="1"/>
            </p:cNvPicPr>
            <p:nvPr/>
          </p:nvPicPr>
          <p:blipFill>
            <a:blip r:embed="rId7"/>
            <a:srcRect b="28115"/>
            <a:stretch>
              <a:fillRect/>
            </a:stretch>
          </p:blipFill>
          <p:spPr>
            <a:xfrm>
              <a:off x="0" y="501941"/>
              <a:ext cx="7597349" cy="4793300"/>
            </a:xfrm>
            <a:prstGeom prst="rect">
              <a:avLst/>
            </a:prstGeom>
            <a:ln w="12700" cap="flat">
              <a:noFill/>
              <a:miter lim="400000"/>
            </a:ln>
            <a:effectLst/>
          </p:spPr>
        </p:pic>
        <p:sp>
          <p:nvSpPr>
            <p:cNvPr id="300" name="No natural uncertainty estimation or relation between parameters"/>
            <p:cNvSpPr/>
            <p:nvPr/>
          </p:nvSpPr>
          <p:spPr>
            <a:xfrm>
              <a:off x="16326566" y="261542"/>
              <a:ext cx="1270001" cy="1270001"/>
            </a:xfrm>
            <a:prstGeom prst="line">
              <a:avLst/>
            </a:prstGeom>
            <a:solidFill>
              <a:srgbClr val="ED220D"/>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defTabSz="825500">
                <a:defRPr sz="2800">
                  <a:solidFill>
                    <a:srgbClr val="FFFFFF"/>
                  </a:solidFill>
                  <a:latin typeface="Helvetica Neue Medium"/>
                  <a:ea typeface="Helvetica Neue Medium"/>
                  <a:cs typeface="Helvetica Neue Medium"/>
                  <a:sym typeface="Helvetica Neue Medium"/>
                </a:defRPr>
              </a:lvl1pPr>
            </a:lstStyle>
            <a:p>
              <a:r>
                <a:t>No natural uncertainty estimation or relation between parameters</a:t>
              </a:r>
            </a:p>
          </p:txBody>
        </p:sp>
        <p:pic>
          <p:nvPicPr>
            <p:cNvPr id="301" name="images2.png" descr="images2.png"/>
            <p:cNvPicPr>
              <a:picLocks noChangeAspect="1"/>
            </p:cNvPicPr>
            <p:nvPr/>
          </p:nvPicPr>
          <p:blipFill>
            <a:blip r:embed="rId8"/>
            <a:srcRect r="29528"/>
            <a:stretch>
              <a:fillRect/>
            </a:stretch>
          </p:blipFill>
          <p:spPr>
            <a:xfrm>
              <a:off x="11748415" y="1186749"/>
              <a:ext cx="9156126" cy="3703368"/>
            </a:xfrm>
            <a:prstGeom prst="rect">
              <a:avLst/>
            </a:prstGeom>
            <a:ln w="12700" cap="flat">
              <a:noFill/>
              <a:miter lim="400000"/>
            </a:ln>
            <a:effectLst/>
          </p:spPr>
        </p:pic>
        <p:sp>
          <p:nvSpPr>
            <p:cNvPr id="302" name="The choice of objective function is critical"/>
            <p:cNvSpPr/>
            <p:nvPr/>
          </p:nvSpPr>
          <p:spPr>
            <a:xfrm>
              <a:off x="3798689" y="261542"/>
              <a:ext cx="1270001" cy="1270001"/>
            </a:xfrm>
            <a:prstGeom prst="line">
              <a:avLst/>
            </a:prstGeom>
            <a:solidFill>
              <a:srgbClr val="ED220D"/>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825500">
                <a:defRPr sz="2800">
                  <a:solidFill>
                    <a:srgbClr val="FFFFFF"/>
                  </a:solidFill>
                  <a:latin typeface="Helvetica Neue Medium"/>
                  <a:ea typeface="Helvetica Neue Medium"/>
                  <a:cs typeface="Helvetica Neue Medium"/>
                  <a:sym typeface="Helvetica Neue Medium"/>
                </a:defRPr>
              </a:lvl1pPr>
            </a:lstStyle>
            <a:p>
              <a:r>
                <a:t>The choice of objective function is critical</a:t>
              </a:r>
            </a:p>
          </p:txBody>
        </p:sp>
        <p:sp>
          <p:nvSpPr>
            <p:cNvPr id="303" name="(Svensson et al., Neuroinformatics 2012)"/>
            <p:cNvSpPr/>
            <p:nvPr/>
          </p:nvSpPr>
          <p:spPr>
            <a:xfrm>
              <a:off x="1457442" y="5300402"/>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algn="l" defTabSz="642937">
                <a:defRPr sz="2200">
                  <a:solidFill>
                    <a:srgbClr val="000000"/>
                  </a:solidFill>
                  <a:latin typeface="Times Roman"/>
                  <a:ea typeface="Times Roman"/>
                  <a:cs typeface="Times Roman"/>
                  <a:sym typeface="Times Roman"/>
                </a:defRPr>
              </a:lvl1pPr>
            </a:lstStyle>
            <a:p>
              <a:r>
                <a:t>(Svensson et al., Neuroinformatics 2012)</a:t>
              </a:r>
            </a:p>
          </p:txBody>
        </p:sp>
      </p:grpSp>
      <p:sp>
        <p:nvSpPr>
          <p:cNvPr id="305" name="(Score or rank the solutions but with no free lunch)"/>
          <p:cNvSpPr txBox="1"/>
          <p:nvPr/>
        </p:nvSpPr>
        <p:spPr>
          <a:xfrm>
            <a:off x="6078926" y="245936"/>
            <a:ext cx="6962243"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(Score or rank the solutions but with no free lunch)</a:t>
            </a:r>
          </a:p>
        </p:txBody>
      </p:sp>
      <p:sp>
        <p:nvSpPr>
          <p:cNvPr id="306" name="(no free lunch)"/>
          <p:cNvSpPr txBox="1"/>
          <p:nvPr/>
        </p:nvSpPr>
        <p:spPr>
          <a:xfrm>
            <a:off x="3318648" y="7565968"/>
            <a:ext cx="2039418"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(no free lunch)</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04"/>
                                        </p:tgtEl>
                                        <p:attrNameLst>
                                          <p:attrName>style.visibility</p:attrName>
                                        </p:attrNameLst>
                                      </p:cBhvr>
                                      <p:to>
                                        <p:strVal val="visible"/>
                                      </p:to>
                                    </p:set>
                                    <p:animEffect transition="in" filter="wipe(left)">
                                      <p:cBhvr>
                                        <p:cTn id="7" dur="300"/>
                                        <p:tgtEl>
                                          <p:spTgt spid="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Particle Swarm Optimization (PSO)"/>
          <p:cNvSpPr txBox="1"/>
          <p:nvPr/>
        </p:nvSpPr>
        <p:spPr>
          <a:xfrm>
            <a:off x="998054" y="115318"/>
            <a:ext cx="8084617" cy="6464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l" defTabSz="642937">
              <a:defRPr sz="3800" b="1">
                <a:solidFill>
                  <a:srgbClr val="C00000"/>
                </a:solidFill>
              </a:defRPr>
            </a:lvl1pPr>
          </a:lstStyle>
          <a:p>
            <a:r>
              <a:t>Particle Swarm Optimization (PSO)</a:t>
            </a:r>
          </a:p>
        </p:txBody>
      </p:sp>
      <p:pic>
        <p:nvPicPr>
          <p:cNvPr id="311" name="pso_nonconvex.gif" descr="pso_nonconvex.gif"/>
          <p:cNvPicPr>
            <a:picLocks/>
          </p:cNvPicPr>
          <p:nvPr/>
        </p:nvPicPr>
        <p:blipFill>
          <a:blip r:embed="rId2"/>
          <a:stretch>
            <a:fillRect/>
          </a:stretch>
        </p:blipFill>
        <p:spPr>
          <a:xfrm>
            <a:off x="2276037" y="6294238"/>
            <a:ext cx="16894050" cy="7743107"/>
          </a:xfrm>
          <a:prstGeom prst="rect">
            <a:avLst/>
          </a:prstGeom>
          <a:ln w="12700">
            <a:miter lim="400000"/>
          </a:ln>
        </p:spPr>
      </p:pic>
      <p:pic>
        <p:nvPicPr>
          <p:cNvPr id="312" name="0 IpEqCgAZ13ush6fY.jpg" descr="0 IpEqCgAZ13ush6fY.jpg"/>
          <p:cNvPicPr>
            <a:picLocks noChangeAspect="1"/>
          </p:cNvPicPr>
          <p:nvPr/>
        </p:nvPicPr>
        <p:blipFill>
          <a:blip r:embed="rId3"/>
          <a:stretch>
            <a:fillRect/>
          </a:stretch>
        </p:blipFill>
        <p:spPr>
          <a:xfrm>
            <a:off x="326638" y="1745838"/>
            <a:ext cx="6096130" cy="4062636"/>
          </a:xfrm>
          <a:prstGeom prst="rect">
            <a:avLst/>
          </a:prstGeom>
          <a:ln w="12700">
            <a:miter lim="400000"/>
          </a:ln>
        </p:spPr>
      </p:pic>
      <p:pic>
        <p:nvPicPr>
          <p:cNvPr id="313" name="pso-vectors.png" descr="pso-vectors.png"/>
          <p:cNvPicPr>
            <a:picLocks noChangeAspect="1"/>
          </p:cNvPicPr>
          <p:nvPr/>
        </p:nvPicPr>
        <p:blipFill>
          <a:blip r:embed="rId4"/>
          <a:stretch>
            <a:fillRect/>
          </a:stretch>
        </p:blipFill>
        <p:spPr>
          <a:xfrm>
            <a:off x="14173984" y="923973"/>
            <a:ext cx="10346333" cy="4902321"/>
          </a:xfrm>
          <a:prstGeom prst="rect">
            <a:avLst/>
          </a:prstGeom>
          <a:ln w="12700">
            <a:miter lim="400000"/>
          </a:ln>
        </p:spPr>
      </p:pic>
      <p:pic>
        <p:nvPicPr>
          <p:cNvPr id="314" name="1_H2Xym15CusBG526csxBW0Q.jpeg" descr="1_H2Xym15CusBG526csxBW0Q.jpeg"/>
          <p:cNvPicPr>
            <a:picLocks noChangeAspect="1"/>
          </p:cNvPicPr>
          <p:nvPr/>
        </p:nvPicPr>
        <p:blipFill>
          <a:blip r:embed="rId5"/>
          <a:stretch>
            <a:fillRect/>
          </a:stretch>
        </p:blipFill>
        <p:spPr>
          <a:xfrm>
            <a:off x="6687146" y="1749705"/>
            <a:ext cx="7316150" cy="4115336"/>
          </a:xfrm>
          <a:prstGeom prst="rect">
            <a:avLst/>
          </a:prstGeom>
          <a:ln w="12700">
            <a:miter lim="400000"/>
          </a:ln>
        </p:spPr>
      </p:pic>
      <p:sp>
        <p:nvSpPr>
          <p:cNvPr id="315" name="Often needs many particles.…"/>
          <p:cNvSpPr txBox="1"/>
          <p:nvPr/>
        </p:nvSpPr>
        <p:spPr>
          <a:xfrm>
            <a:off x="19558630" y="8683596"/>
            <a:ext cx="4522929" cy="1566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Often needs many particles.</a:t>
            </a:r>
          </a:p>
          <a:p>
            <a:r>
              <a:t>There is a trade-off </a:t>
            </a:r>
          </a:p>
          <a:p>
            <a:r>
              <a:t>between g_best local and global</a:t>
            </a:r>
          </a:p>
          <a:p>
            <a:r>
              <a:t>(Exploration-Exploration) </a:t>
            </a:r>
          </a:p>
        </p:txBody>
      </p:sp>
      <p:sp>
        <p:nvSpPr>
          <p:cNvPr id="316" name="School of fish"/>
          <p:cNvSpPr txBox="1"/>
          <p:nvPr/>
        </p:nvSpPr>
        <p:spPr>
          <a:xfrm>
            <a:off x="2386236" y="1238249"/>
            <a:ext cx="1976934"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School of fish</a:t>
            </a:r>
          </a:p>
        </p:txBody>
      </p:sp>
      <p:sp>
        <p:nvSpPr>
          <p:cNvPr id="317" name="Flock of birds"/>
          <p:cNvSpPr txBox="1"/>
          <p:nvPr/>
        </p:nvSpPr>
        <p:spPr>
          <a:xfrm>
            <a:off x="9362240" y="1238249"/>
            <a:ext cx="1965961"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Flock of birds</a:t>
            </a:r>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TotalTime>
  <Words>10870</Words>
  <Application>Microsoft Macintosh PowerPoint</Application>
  <PresentationFormat>Custom</PresentationFormat>
  <Paragraphs>1021</Paragraphs>
  <Slides>65</Slides>
  <Notes>31</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65</vt:i4>
      </vt:variant>
    </vt:vector>
  </HeadingPairs>
  <TitlesOfParts>
    <vt:vector size="75" baseType="lpstr">
      <vt:lpstr>Apple Chancery</vt:lpstr>
      <vt:lpstr>Arial</vt:lpstr>
      <vt:lpstr>Calibri</vt:lpstr>
      <vt:lpstr>Helvetica</vt:lpstr>
      <vt:lpstr>Helvetica Neue</vt:lpstr>
      <vt:lpstr>Helvetica Neue Medium</vt:lpstr>
      <vt:lpstr>Times New Roman</vt:lpstr>
      <vt:lpstr>Times Roman</vt:lpstr>
      <vt:lpstr>Trebuchet MS</vt:lpstr>
      <vt:lpstr>21_BasicWhite</vt:lpstr>
      <vt:lpstr>What is inference and How to make inference?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inference and How to make inference?</dc:title>
  <cp:lastModifiedBy>Microsoft Office User</cp:lastModifiedBy>
  <cp:revision>6</cp:revision>
  <dcterms:modified xsi:type="dcterms:W3CDTF">2023-12-04T22:58:31Z</dcterms:modified>
</cp:coreProperties>
</file>